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300" r:id="rId2"/>
    <p:sldId id="291" r:id="rId3"/>
    <p:sldId id="289" r:id="rId4"/>
    <p:sldId id="290" r:id="rId5"/>
    <p:sldId id="276" r:id="rId6"/>
    <p:sldId id="271" r:id="rId7"/>
    <p:sldId id="270" r:id="rId8"/>
    <p:sldId id="267" r:id="rId9"/>
    <p:sldId id="272" r:id="rId10"/>
    <p:sldId id="273" r:id="rId11"/>
    <p:sldId id="274" r:id="rId12"/>
    <p:sldId id="275" r:id="rId13"/>
    <p:sldId id="277" r:id="rId14"/>
    <p:sldId id="283" r:id="rId15"/>
    <p:sldId id="294" r:id="rId16"/>
    <p:sldId id="258" r:id="rId17"/>
    <p:sldId id="282" r:id="rId18"/>
    <p:sldId id="287" r:id="rId19"/>
    <p:sldId id="259" r:id="rId20"/>
    <p:sldId id="261" r:id="rId21"/>
    <p:sldId id="262" r:id="rId22"/>
    <p:sldId id="264" r:id="rId23"/>
    <p:sldId id="302" r:id="rId24"/>
    <p:sldId id="265" r:id="rId25"/>
    <p:sldId id="266" r:id="rId26"/>
    <p:sldId id="292" r:id="rId27"/>
    <p:sldId id="301" r:id="rId28"/>
    <p:sldId id="288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E0B4"/>
    <a:srgbClr val="A9D18E"/>
    <a:srgbClr val="5C5C5C"/>
    <a:srgbClr val="8FBC94"/>
    <a:srgbClr val="E2F0D9"/>
    <a:srgbClr val="989898"/>
    <a:srgbClr val="A08AE2"/>
    <a:srgbClr val="F9C32A"/>
    <a:srgbClr val="FF6C67"/>
    <a:srgbClr val="444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18" autoAdjust="0"/>
    <p:restoredTop sz="94660"/>
  </p:normalViewPr>
  <p:slideViewPr>
    <p:cSldViewPr snapToGrid="0">
      <p:cViewPr varScale="1">
        <p:scale>
          <a:sx n="63" d="100"/>
          <a:sy n="63" d="100"/>
        </p:scale>
        <p:origin x="75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장래 인구 추계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5188216149385894"/>
          <c:y val="0.14752223251505325"/>
          <c:w val="0.81815271674252521"/>
          <c:h val="0.6263994905048633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장래 인구 추계</c:v>
                </c:pt>
              </c:strCache>
            </c:strRef>
          </c:tx>
          <c:spPr>
            <a:ln w="28575" cap="rnd">
              <a:solidFill>
                <a:srgbClr val="71B28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Sheet1!$A$2:$A$32</c:f>
              <c:strCache>
                <c:ptCount val="31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  <c:pt idx="16">
                  <c:v>2036</c:v>
                </c:pt>
                <c:pt idx="17">
                  <c:v>2037</c:v>
                </c:pt>
                <c:pt idx="18">
                  <c:v>2038</c:v>
                </c:pt>
                <c:pt idx="19">
                  <c:v>2039</c:v>
                </c:pt>
                <c:pt idx="20">
                  <c:v>2040</c:v>
                </c:pt>
                <c:pt idx="21">
                  <c:v>2041</c:v>
                </c:pt>
                <c:pt idx="22">
                  <c:v>2042</c:v>
                </c:pt>
                <c:pt idx="23">
                  <c:v>2043</c:v>
                </c:pt>
                <c:pt idx="24">
                  <c:v>2044</c:v>
                </c:pt>
                <c:pt idx="25">
                  <c:v>2045</c:v>
                </c:pt>
                <c:pt idx="26">
                  <c:v>2046</c:v>
                </c:pt>
                <c:pt idx="27">
                  <c:v>2047</c:v>
                </c:pt>
                <c:pt idx="28">
                  <c:v>2048</c:v>
                </c:pt>
                <c:pt idx="29">
                  <c:v>2049</c:v>
                </c:pt>
                <c:pt idx="30">
                  <c:v>2050</c:v>
                </c:pt>
              </c:strCache>
            </c:strRef>
          </c:cat>
          <c:val>
            <c:numRef>
              <c:f>Sheet1!$B$2:$B$32</c:f>
              <c:numCache>
                <c:formatCode>#,##0</c:formatCode>
                <c:ptCount val="31"/>
                <c:pt idx="0">
                  <c:v>348302</c:v>
                </c:pt>
                <c:pt idx="1">
                  <c:v>366165</c:v>
                </c:pt>
                <c:pt idx="2">
                  <c:v>382760</c:v>
                </c:pt>
                <c:pt idx="3">
                  <c:v>392129</c:v>
                </c:pt>
                <c:pt idx="4">
                  <c:v>410425</c:v>
                </c:pt>
                <c:pt idx="5">
                  <c:v>427317</c:v>
                </c:pt>
                <c:pt idx="6">
                  <c:v>443079</c:v>
                </c:pt>
                <c:pt idx="7">
                  <c:v>457827</c:v>
                </c:pt>
                <c:pt idx="8">
                  <c:v>471681</c:v>
                </c:pt>
                <c:pt idx="9">
                  <c:v>484717</c:v>
                </c:pt>
                <c:pt idx="10">
                  <c:v>496997</c:v>
                </c:pt>
                <c:pt idx="11">
                  <c:v>508534</c:v>
                </c:pt>
                <c:pt idx="12">
                  <c:v>519381</c:v>
                </c:pt>
                <c:pt idx="13">
                  <c:v>529572</c:v>
                </c:pt>
                <c:pt idx="14">
                  <c:v>539130</c:v>
                </c:pt>
                <c:pt idx="15">
                  <c:v>548097</c:v>
                </c:pt>
                <c:pt idx="16">
                  <c:v>556493</c:v>
                </c:pt>
                <c:pt idx="17">
                  <c:v>564333</c:v>
                </c:pt>
                <c:pt idx="18">
                  <c:v>571653</c:v>
                </c:pt>
                <c:pt idx="19">
                  <c:v>578517</c:v>
                </c:pt>
                <c:pt idx="20">
                  <c:v>584990</c:v>
                </c:pt>
                <c:pt idx="21">
                  <c:v>591076</c:v>
                </c:pt>
                <c:pt idx="22">
                  <c:v>596840</c:v>
                </c:pt>
                <c:pt idx="23">
                  <c:v>602324</c:v>
                </c:pt>
                <c:pt idx="24">
                  <c:v>607514</c:v>
                </c:pt>
                <c:pt idx="25">
                  <c:v>612399</c:v>
                </c:pt>
                <c:pt idx="26">
                  <c:v>616949</c:v>
                </c:pt>
                <c:pt idx="27">
                  <c:v>621104</c:v>
                </c:pt>
                <c:pt idx="28">
                  <c:v>624819</c:v>
                </c:pt>
                <c:pt idx="29">
                  <c:v>628055</c:v>
                </c:pt>
                <c:pt idx="30">
                  <c:v>630780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30E-4207-BAE6-55A0EBCCA4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3086047"/>
        <c:axId val="1425791712"/>
      </c:lineChart>
      <c:catAx>
        <c:axId val="123086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25791712"/>
        <c:crosses val="autoZero"/>
        <c:auto val="1"/>
        <c:lblAlgn val="ctr"/>
        <c:lblOffset val="100"/>
        <c:noMultiLvlLbl val="0"/>
      </c:catAx>
      <c:valAx>
        <c:axId val="1425791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30860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en-US" altLang="ko-KR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BRT</a:t>
            </a: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BRT버스</c:v>
                </c:pt>
              </c:strCache>
            </c:strRef>
          </c:tx>
          <c:dPt>
            <c:idx val="0"/>
            <c:bubble3D val="0"/>
            <c:spPr>
              <a:solidFill>
                <a:srgbClr val="5185C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42D-422F-9D0A-09D04F64B7C6}"/>
              </c:ext>
            </c:extLst>
          </c:dPt>
          <c:dPt>
            <c:idx val="1"/>
            <c:bubble3D val="0"/>
            <c:spPr>
              <a:solidFill>
                <a:srgbClr val="C6525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42D-422F-9D0A-09D04F64B7C6}"/>
              </c:ext>
            </c:extLst>
          </c:dPt>
          <c:dLbls>
            <c:dLbl>
              <c:idx val="0"/>
              <c:layout>
                <c:manualLayout>
                  <c:x val="-0.2000141590189779"/>
                  <c:y val="0.24532294052984827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26E7C98-58DD-4B78-9B96-670726304A64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E34817C4-EAF0-476F-BFBA-7179BDC52221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3502017660204352"/>
                      <c:h val="0.2354338394686224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42D-422F-9D0A-09D04F64B7C6}"/>
                </c:ext>
              </c:extLst>
            </c:dLbl>
            <c:dLbl>
              <c:idx val="1"/>
              <c:layout>
                <c:manualLayout>
                  <c:x val="0.21344000897362739"/>
                  <c:y val="-0.2259584862170396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D246193F-1762-4155-A654-D39C09015BDF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416B8BF-8CE9-4C77-89EF-AA0D0B31543B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5936328566379024"/>
                      <c:h val="0.2598106535669281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42D-422F-9D0A-09D04F64B7C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이용함</c:v>
                </c:pt>
                <c:pt idx="1">
                  <c:v>이용안함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0.27700000000000002</c:v>
                </c:pt>
                <c:pt idx="1">
                  <c:v>0.72299999999999998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42D-422F-9D0A-09D04F64B7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이용 만족도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이용 만족도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rgbClr val="ADD3E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FDF-4606-9E72-93219671D240}"/>
              </c:ext>
            </c:extLst>
          </c:dPt>
          <c:dPt>
            <c:idx val="1"/>
            <c:bubble3D val="0"/>
            <c:spPr>
              <a:solidFill>
                <a:srgbClr val="3D92A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FDF-4606-9E72-93219671D240}"/>
              </c:ext>
            </c:extLst>
          </c:dPt>
          <c:dPt>
            <c:idx val="2"/>
            <c:bubble3D val="0"/>
            <c:spPr>
              <a:solidFill>
                <a:srgbClr val="4CB0C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FDF-4606-9E72-93219671D240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BE8B23E0-C016-4830-B8ED-E15A77D6E728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E055EBF1-B023-4724-A575-D7FF9D736993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FDF-4606-9E72-93219671D240}"/>
                </c:ext>
              </c:extLst>
            </c:dLbl>
            <c:dLbl>
              <c:idx val="1"/>
              <c:layout>
                <c:manualLayout>
                  <c:x val="0.10789155139635034"/>
                  <c:y val="-0.19211374360684055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8FA29827-CE60-4C3A-8117-B07C6A82641F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CCD9E89B-1768-436D-87DE-DCA8A0E84669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CFDF-4606-9E72-93219671D240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2F0B96BE-0888-4FCD-B642-54E11809DEDC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F1C9B93-563C-460C-A066-10FBCB51C348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CFDF-4606-9E72-93219671D24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만족</c:v>
                </c:pt>
                <c:pt idx="1">
                  <c:v>불만족</c:v>
                </c:pt>
                <c:pt idx="2">
                  <c:v>보통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0.52200000000000002</c:v>
                </c:pt>
                <c:pt idx="1">
                  <c:v>0.2</c:v>
                </c:pt>
                <c:pt idx="2">
                  <c:v>0.27800000000000002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FDF-4606-9E72-93219671D240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불만족 이유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40753505635080328"/>
          <c:y val="0.14323378086138533"/>
          <c:w val="0.53263071196972378"/>
          <c:h val="0.6932788316244146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불만족 이유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A99-468F-B259-0FB093D44EC5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A99-468F-B259-0FB093D44EC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출/퇴근시간혼잡</c:v>
                </c:pt>
                <c:pt idx="1">
                  <c:v>차량 내부 불결</c:v>
                </c:pt>
                <c:pt idx="2">
                  <c:v>배차간격 김</c:v>
                </c:pt>
                <c:pt idx="3">
                  <c:v>운전기사 불친절 난폭운전</c:v>
                </c:pt>
                <c:pt idx="4">
                  <c:v>비싼요금</c:v>
                </c:pt>
                <c:pt idx="5">
                  <c:v>승차시간 김</c:v>
                </c:pt>
                <c:pt idx="6">
                  <c:v>정류소까지 거리가 멈</c:v>
                </c:pt>
                <c:pt idx="7">
                  <c:v>기타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11.4</c:v>
                </c:pt>
                <c:pt idx="1">
                  <c:v>1.1000000000000001</c:v>
                </c:pt>
                <c:pt idx="2">
                  <c:v>30.9</c:v>
                </c:pt>
                <c:pt idx="3">
                  <c:v>4.9000000000000004</c:v>
                </c:pt>
                <c:pt idx="4">
                  <c:v>13.8</c:v>
                </c:pt>
                <c:pt idx="5">
                  <c:v>6.2</c:v>
                </c:pt>
                <c:pt idx="6">
                  <c:v>30.2</c:v>
                </c:pt>
                <c:pt idx="7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A99-468F-B259-0FB093D44EC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73708575"/>
        <c:axId val="463230143"/>
      </c:barChart>
      <c:catAx>
        <c:axId val="1737085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  <c:crossAx val="463230143"/>
        <c:crosses val="autoZero"/>
        <c:auto val="1"/>
        <c:lblAlgn val="ctr"/>
        <c:lblOffset val="100"/>
        <c:noMultiLvlLbl val="0"/>
      </c:catAx>
      <c:valAx>
        <c:axId val="4632301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7085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21</a:t>
            </a: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 세종시민 통근 비율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21년 세종시민 통근 비율</c:v>
                </c:pt>
              </c:strCache>
            </c:strRef>
          </c:tx>
          <c:dPt>
            <c:idx val="0"/>
            <c:bubble3D val="0"/>
            <c:spPr>
              <a:solidFill>
                <a:srgbClr val="4F81B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D1C-41BD-B874-B95A94113943}"/>
              </c:ext>
            </c:extLst>
          </c:dPt>
          <c:dPt>
            <c:idx val="1"/>
            <c:bubble3D val="0"/>
            <c:spPr>
              <a:solidFill>
                <a:srgbClr val="C0504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D1C-41BD-B874-B95A94113943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3F6F74F-27F6-4DF9-841E-2BF21A513211}" type="CATEGORYNAME">
                      <a:rPr lang="ko-KR" altLang="en-US" b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 b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="0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 b="1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58B70B5-60B5-4223-857D-3D439677EC65}" type="PERCENTAGE">
                      <a:rPr lang="en-US" altLang="ko-KR" b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 b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[백분율]</a:t>
                    </a:fld>
                    <a:endParaRPr lang="ko-KR" alt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D1C-41BD-B874-B95A94113943}"/>
                </c:ext>
              </c:extLst>
            </c:dLbl>
            <c:dLbl>
              <c:idx val="1"/>
              <c:layout>
                <c:manualLayout>
                  <c:x val="0.22841891270388784"/>
                  <c:y val="-4.678878098883464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8BC5FFF8-0AB8-4BBE-82BA-EBA03341A31B}" type="CATEGORYNAME">
                      <a:rPr lang="ko-KR" altLang="en-US" b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="0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BC766768-BBF0-4628-987F-B3BCA08AB408}" type="PERCENTAG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[백분율]</a:t>
                    </a:fld>
                    <a:endParaRPr lang="ko-KR" alt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3230110775427997"/>
                      <c:h val="0.1737430471228059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D1C-41BD-B874-B95A94113943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통근안함</c:v>
                </c:pt>
                <c:pt idx="1">
                  <c:v>통근함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0.41</c:v>
                </c:pt>
                <c:pt idx="1">
                  <c:v>0.59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D1C-41BD-B874-B95A941139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이용하는 주요 교통수단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9993602362204723E-2"/>
          <c:y val="0.14333802021788755"/>
          <c:w val="0.93281889763779524"/>
          <c:h val="0.5871394200824667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이용하는 주요 교통수단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AB6-4B4A-AC4D-AE368876CBEC}"/>
              </c:ext>
            </c:extLst>
          </c:dPt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FAB6-4B4A-AC4D-AE368876CBE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Sheet1!$A$3:$A$13</c:f>
              <c:strCache>
                <c:ptCount val="11"/>
                <c:pt idx="0">
                  <c:v>BRT버스</c:v>
                </c:pt>
                <c:pt idx="1">
                  <c:v>자가용(카풀포함)</c:v>
                </c:pt>
                <c:pt idx="2">
                  <c:v>고속/시외버스</c:v>
                </c:pt>
                <c:pt idx="3">
                  <c:v>기차</c:v>
                </c:pt>
                <c:pt idx="4">
                  <c:v>자전거</c:v>
                </c:pt>
                <c:pt idx="5">
                  <c:v>오토바이</c:v>
                </c:pt>
                <c:pt idx="6">
                  <c:v>택시</c:v>
                </c:pt>
                <c:pt idx="7">
                  <c:v>통근/통학버스</c:v>
                </c:pt>
                <c:pt idx="8">
                  <c:v>도보</c:v>
                </c:pt>
                <c:pt idx="9">
                  <c:v>전동킥보드</c:v>
                </c:pt>
                <c:pt idx="10">
                  <c:v>기타</c:v>
                </c:pt>
              </c:strCache>
            </c:strRef>
          </c:cat>
          <c:val>
            <c:numRef>
              <c:f>Sheet1!$B$3:$B$13</c:f>
              <c:numCache>
                <c:formatCode>General</c:formatCode>
                <c:ptCount val="11"/>
                <c:pt idx="0">
                  <c:v>1.1000000000000001</c:v>
                </c:pt>
                <c:pt idx="1">
                  <c:v>76</c:v>
                </c:pt>
                <c:pt idx="2">
                  <c:v>0.4</c:v>
                </c:pt>
                <c:pt idx="3">
                  <c:v>1</c:v>
                </c:pt>
                <c:pt idx="4">
                  <c:v>2</c:v>
                </c:pt>
                <c:pt idx="5">
                  <c:v>0.7</c:v>
                </c:pt>
                <c:pt idx="6">
                  <c:v>0</c:v>
                </c:pt>
                <c:pt idx="7">
                  <c:v>1.3</c:v>
                </c:pt>
                <c:pt idx="8">
                  <c:v>12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AB6-4B4A-AC4D-AE368876CBE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96671103"/>
        <c:axId val="463225343"/>
      </c:barChart>
      <c:catAx>
        <c:axId val="4966711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  <c:crossAx val="463225343"/>
        <c:crosses val="autoZero"/>
        <c:auto val="1"/>
        <c:lblAlgn val="ctr"/>
        <c:lblOffset val="100"/>
        <c:noMultiLvlLbl val="0"/>
      </c:catAx>
      <c:valAx>
        <c:axId val="4632253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66711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일반시내버스</a:t>
            </a:r>
            <a:r>
              <a:rPr lang="en-US" altLang="ko-KR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마을버스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21년 세종시민 통근 비율</c:v>
                </c:pt>
              </c:strCache>
            </c:strRef>
          </c:tx>
          <c:dPt>
            <c:idx val="0"/>
            <c:bubble3D val="0"/>
            <c:spPr>
              <a:solidFill>
                <a:srgbClr val="4F81B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104-4B5D-AE73-BB6F2CE8DA22}"/>
              </c:ext>
            </c:extLst>
          </c:dPt>
          <c:dPt>
            <c:idx val="1"/>
            <c:bubble3D val="0"/>
            <c:spPr>
              <a:solidFill>
                <a:srgbClr val="C0504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104-4B5D-AE73-BB6F2CE8DA22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defRPr>
                    </a:pPr>
                    <a:fld id="{43F6F74F-27F6-4DF9-841E-2BF21A513211}" type="CATEGORYNAME">
                      <a:rPr lang="ko-KR" altLang="en-US" b="0" smtClean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defRPr>
                      </a:pPr>
                      <a:t>[범주 이름]</a:t>
                    </a:fld>
                    <a:endParaRPr lang="ko-KR" altLang="en-US" b="0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defRPr>
                    </a:pPr>
                    <a:r>
                      <a:rPr lang="en-US" altLang="ko-KR" b="0" dirty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t>35.2%</a:t>
                    </a:r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104-4B5D-AE73-BB6F2CE8DA22}"/>
                </c:ext>
              </c:extLst>
            </c:dLbl>
            <c:dLbl>
              <c:idx val="1"/>
              <c:layout>
                <c:manualLayout>
                  <c:x val="0.20827802491455935"/>
                  <c:y val="-0.1394602609697317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8BC5FFF8-0AB8-4BBE-82BA-EBA03341A31B}" type="CATEGORYNAME">
                      <a:rPr lang="ko-KR" altLang="en-US" b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="0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r>
                      <a:rPr lang="en-US" altLang="ko-KR" b="0" dirty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t>64.8%</a:t>
                    </a:r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3230110775427997"/>
                      <c:h val="0.1737430471228059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104-4B5D-AE73-BB6F2CE8DA22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이용함</c:v>
                </c:pt>
                <c:pt idx="1">
                  <c:v>이용안함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0.35199999999999998</c:v>
                </c:pt>
                <c:pt idx="1">
                  <c:v>0.64800000000000002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104-4B5D-AE73-BB6F2CE8DA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이용 만족도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이용 만족도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rgbClr val="ADD3E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B10-4305-A1A1-7958234F29FE}"/>
              </c:ext>
            </c:extLst>
          </c:dPt>
          <c:dPt>
            <c:idx val="1"/>
            <c:bubble3D val="0"/>
            <c:spPr>
              <a:solidFill>
                <a:srgbClr val="3D92A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B10-4305-A1A1-7958234F29FE}"/>
              </c:ext>
            </c:extLst>
          </c:dPt>
          <c:dPt>
            <c:idx val="2"/>
            <c:bubble3D val="0"/>
            <c:spPr>
              <a:solidFill>
                <a:srgbClr val="4CB0C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B10-4305-A1A1-7958234F29FE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BE8B23E0-C016-4830-B8ED-E15A77D6E728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/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fld id="{E055EBF1-B023-4724-A575-D7FF9D736993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B10-4305-A1A1-7958234F29FE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FA29827-CE60-4C3A-8117-B07C6A82641F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/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fld id="{CCD9E89B-1768-436D-87DE-DCA8A0E84669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B10-4305-A1A1-7958234F29FE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2F0B96BE-0888-4FCD-B642-54E11809DEDC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/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fld id="{4F1C9B93-563C-460C-A066-10FBCB51C348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B10-4305-A1A1-7958234F29F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만족</c:v>
                </c:pt>
                <c:pt idx="1">
                  <c:v>불만족</c:v>
                </c:pt>
                <c:pt idx="2">
                  <c:v>보통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0.33200000000000002</c:v>
                </c:pt>
                <c:pt idx="1">
                  <c:v>0.33200000000000002</c:v>
                </c:pt>
                <c:pt idx="2">
                  <c:v>0.33600000000000002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B10-4305-A1A1-7958234F29FE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불만족 이유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불만족 이유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00C-4B2F-9B27-542A9CAFC52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출/퇴근시간혼잡</c:v>
                </c:pt>
                <c:pt idx="1">
                  <c:v>차량 내부 불결</c:v>
                </c:pt>
                <c:pt idx="2">
                  <c:v>배차간격 김</c:v>
                </c:pt>
                <c:pt idx="3">
                  <c:v>정류소까지 거리가 멈</c:v>
                </c:pt>
                <c:pt idx="4">
                  <c:v>운전기사 불친절 난폭운전</c:v>
                </c:pt>
                <c:pt idx="5">
                  <c:v>비싼 요금</c:v>
                </c:pt>
                <c:pt idx="6">
                  <c:v>승차시간 김</c:v>
                </c:pt>
                <c:pt idx="7">
                  <c:v>기타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5.8</c:v>
                </c:pt>
                <c:pt idx="1">
                  <c:v>3</c:v>
                </c:pt>
                <c:pt idx="2">
                  <c:v>57.7</c:v>
                </c:pt>
                <c:pt idx="3">
                  <c:v>11</c:v>
                </c:pt>
                <c:pt idx="4">
                  <c:v>8.1</c:v>
                </c:pt>
                <c:pt idx="5">
                  <c:v>1.8</c:v>
                </c:pt>
                <c:pt idx="6">
                  <c:v>8.5</c:v>
                </c:pt>
                <c:pt idx="7">
                  <c:v>4.0999999999999996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00C-4B2F-9B27-542A9CAFC52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73708575"/>
        <c:axId val="463230143"/>
      </c:barChart>
      <c:catAx>
        <c:axId val="1737085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  <c:crossAx val="463230143"/>
        <c:crosses val="autoZero"/>
        <c:auto val="1"/>
        <c:lblAlgn val="ctr"/>
        <c:lblOffset val="100"/>
        <c:noMultiLvlLbl val="0"/>
      </c:catAx>
      <c:valAx>
        <c:axId val="4632301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7085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이용 만족도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이용 만족도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rgbClr val="ADD3E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6B7-489B-B719-1ECD517C7C06}"/>
              </c:ext>
            </c:extLst>
          </c:dPt>
          <c:dPt>
            <c:idx val="1"/>
            <c:bubble3D val="0"/>
            <c:spPr>
              <a:solidFill>
                <a:srgbClr val="3D92A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6B7-489B-B719-1ECD517C7C06}"/>
              </c:ext>
            </c:extLst>
          </c:dPt>
          <c:dPt>
            <c:idx val="2"/>
            <c:bubble3D val="0"/>
            <c:spPr>
              <a:solidFill>
                <a:srgbClr val="4CB0C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6B7-489B-B719-1ECD517C7C06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BE8B23E0-C016-4830-B8ED-E15A77D6E728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E055EBF1-B023-4724-A575-D7FF9D736993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6B7-489B-B719-1ECD517C7C06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l"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8FA29827-CE60-4C3A-8117-B07C6A82641F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 algn="l"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 algn="l"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CCD9E89B-1768-436D-87DE-DCA8A0E84669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 algn="l"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l"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F6B7-489B-B719-1ECD517C7C06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2F0B96BE-0888-4FCD-B642-54E11809DEDC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F1C9B93-563C-460C-A066-10FBCB51C348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F6B7-489B-B719-1ECD517C7C0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만족</c:v>
                </c:pt>
                <c:pt idx="1">
                  <c:v>불만족</c:v>
                </c:pt>
                <c:pt idx="2">
                  <c:v>보통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0.33200000000000002</c:v>
                </c:pt>
                <c:pt idx="1">
                  <c:v>0.33200000000000002</c:v>
                </c:pt>
                <c:pt idx="2">
                  <c:v>0.33600000000000002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6B7-489B-B719-1ECD517C7C06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시외</a:t>
            </a:r>
            <a:r>
              <a:rPr lang="en-US" altLang="ko-KR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고속버스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시외/고속버스</c:v>
                </c:pt>
              </c:strCache>
            </c:strRef>
          </c:tx>
          <c:dPt>
            <c:idx val="0"/>
            <c:bubble3D val="0"/>
            <c:spPr>
              <a:solidFill>
                <a:srgbClr val="5185C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80E-4D50-9959-6153855F0B30}"/>
              </c:ext>
            </c:extLst>
          </c:dPt>
          <c:dPt>
            <c:idx val="1"/>
            <c:bubble3D val="0"/>
            <c:spPr>
              <a:solidFill>
                <a:srgbClr val="C6525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80E-4D50-9959-6153855F0B30}"/>
              </c:ext>
            </c:extLst>
          </c:dPt>
          <c:dLbls>
            <c:dLbl>
              <c:idx val="0"/>
              <c:layout>
                <c:manualLayout>
                  <c:x val="-0.20162544522882933"/>
                  <c:y val="0.2421701456640877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26E7C98-58DD-4B78-9B96-670726304A64}" type="CATEGORYNAME">
                      <a:rPr lang="ko-KR" altLang="en-US" smtClean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E34817C4-EAF0-476F-BFBA-7179BDC52221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9312673514590767"/>
                      <c:h val="0.2732673778577479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80E-4D50-9959-6153855F0B30}"/>
                </c:ext>
              </c:extLst>
            </c:dLbl>
            <c:dLbl>
              <c:idx val="1"/>
              <c:layout>
                <c:manualLayout>
                  <c:x val="0.21666255175463994"/>
                  <c:y val="-0.2543337275568173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D246193F-1762-4155-A654-D39C09015BDF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416B8BF-8CE9-4C77-89EF-AA0D0B31543B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5936328566379024"/>
                      <c:h val="0.2598106535669281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80E-4D50-9959-6153855F0B3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이용함</c:v>
                </c:pt>
                <c:pt idx="1">
                  <c:v>이용안함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0.21099999999999999</c:v>
                </c:pt>
                <c:pt idx="1">
                  <c:v>0.78900000000000003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80E-4D50-9959-6153855F0B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불만족 이유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불만족 이유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8F8-4780-9ECF-B4B725C1B4D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필요한 시간대 미운영</c:v>
                </c:pt>
                <c:pt idx="1">
                  <c:v>차량 내부 불결</c:v>
                </c:pt>
                <c:pt idx="2">
                  <c:v>터미널까지 거리가 멀어서</c:v>
                </c:pt>
                <c:pt idx="3">
                  <c:v>운전기사 불친절 난폭운전</c:v>
                </c:pt>
                <c:pt idx="4">
                  <c:v>비싼요금</c:v>
                </c:pt>
                <c:pt idx="5">
                  <c:v>승차시간 김</c:v>
                </c:pt>
                <c:pt idx="6">
                  <c:v>기타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57.5</c:v>
                </c:pt>
                <c:pt idx="1">
                  <c:v>2.6</c:v>
                </c:pt>
                <c:pt idx="2">
                  <c:v>17.600000000000001</c:v>
                </c:pt>
                <c:pt idx="3">
                  <c:v>2.8</c:v>
                </c:pt>
                <c:pt idx="4">
                  <c:v>6.7</c:v>
                </c:pt>
                <c:pt idx="5">
                  <c:v>6.2</c:v>
                </c:pt>
                <c:pt idx="6">
                  <c:v>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8F8-4780-9ECF-B4B725C1B4D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73708575"/>
        <c:axId val="463230143"/>
      </c:barChart>
      <c:catAx>
        <c:axId val="1737085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  <c:crossAx val="463230143"/>
        <c:crosses val="autoZero"/>
        <c:auto val="1"/>
        <c:lblAlgn val="ctr"/>
        <c:lblOffset val="100"/>
        <c:noMultiLvlLbl val="0"/>
      </c:catAx>
      <c:valAx>
        <c:axId val="4632301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7085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4D8606-E33E-4FB1-9895-AFE061A865CF}" type="datetimeFigureOut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DB3B7B-A42F-4403-A005-BF64D01D72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3557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B1E69-8251-461F-ABFD-5DF5C0010D3C}" type="datetimeFigureOut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A0A6A4-C5C3-4C6E-A7A0-F57A8D5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635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279EE-9FC3-4D52-8B28-31E4197BB6C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690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279EE-9FC3-4D52-8B28-31E4197BB6C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648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279EE-9FC3-4D52-8B28-31E4197BB6C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116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D982C-9BBE-4CDB-B8B3-AA3085AE1306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401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661F-ADF9-4016-A992-52300424581E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286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C12DE-2655-41FD-AE04-7AD4E627F7B4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68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2A11-B9D6-4B86-8891-00DCD2EE56D3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47675" y="6491287"/>
            <a:ext cx="2743200" cy="365125"/>
          </a:xfrm>
        </p:spPr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237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76CBD-6143-4225-9EFB-B7E7AB2C0E10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877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64685-780F-4F31-AC96-8FAAB5B084D5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300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21BFB-1650-47DB-9D7D-1F9DBF689B36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983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2002-A834-4BCD-AE4D-24AD4B6D3D4C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552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9A0AB-912F-4B73-A03F-22AC9BE323FE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180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82A7D-8780-4B12-8DBA-CC7AF009ECB8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275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149C9-7F31-494D-BDBB-5C9FCD969D47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19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9A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55171" y="201876"/>
            <a:ext cx="11081657" cy="729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9" name="양쪽 모서리가 둥근 사각형 18"/>
          <p:cNvSpPr/>
          <p:nvPr userDrawn="1"/>
        </p:nvSpPr>
        <p:spPr>
          <a:xfrm>
            <a:off x="381000" y="1066799"/>
            <a:ext cx="11429999" cy="5791201"/>
          </a:xfrm>
          <a:prstGeom prst="round2SameRect">
            <a:avLst>
              <a:gd name="adj1" fmla="val 812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96004" y="1556658"/>
            <a:ext cx="10799989" cy="503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00464-CB0C-422C-8065-05837FD83EC8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380998" y="64738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4D5BA-E4FC-4915-98C4-1CC20E53E2D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781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이사만루체 Medium" panose="00000600000000000000" pitchFamily="2" charset="-127"/>
          <a:ea typeface="이사만루체 Medium" panose="000006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8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package" Target="../embeddings/Microsoft_Excel_Worksheet12.xlsx"/><Relationship Id="rId5" Type="http://schemas.microsoft.com/office/2007/relationships/hdphoto" Target="../media/hdphoto1.wdp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tnews24.com/news/articleView.html?idxno=708717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dtnews24.com/news/articleView.html?idxno=744774" TargetMode="External"/><Relationship Id="rId4" Type="http://schemas.openxmlformats.org/officeDocument/2006/relationships/hyperlink" Target="https://www.sjpost.co.kr/news/articleView.html?idxno=55025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래픽 31">
            <a:extLst>
              <a:ext uri="{FF2B5EF4-FFF2-40B4-BE49-F238E27FC236}">
                <a16:creationId xmlns:a16="http://schemas.microsoft.com/office/drawing/2014/main" id="{CCC72C06-1CB1-2771-9B23-446860EB5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2605" y="3682078"/>
            <a:ext cx="523875" cy="7429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68DE1A6-ACF2-EA11-28F9-0E2697B45D40}"/>
              </a:ext>
            </a:extLst>
          </p:cNvPr>
          <p:cNvSpPr/>
          <p:nvPr/>
        </p:nvSpPr>
        <p:spPr>
          <a:xfrm flipV="1">
            <a:off x="-843" y="-13958"/>
            <a:ext cx="12203475" cy="3696035"/>
          </a:xfrm>
          <a:custGeom>
            <a:avLst/>
            <a:gdLst>
              <a:gd name="connsiteX0" fmla="*/ 0 w 12192000"/>
              <a:gd name="connsiteY0" fmla="*/ 0 h 5860278"/>
              <a:gd name="connsiteX1" fmla="*/ 12192000 w 12192000"/>
              <a:gd name="connsiteY1" fmla="*/ 0 h 5860278"/>
              <a:gd name="connsiteX2" fmla="*/ 12192000 w 12192000"/>
              <a:gd name="connsiteY2" fmla="*/ 5860278 h 5860278"/>
              <a:gd name="connsiteX3" fmla="*/ 0 w 12192000"/>
              <a:gd name="connsiteY3" fmla="*/ 5860278 h 5860278"/>
              <a:gd name="connsiteX4" fmla="*/ 0 w 12192000"/>
              <a:gd name="connsiteY4" fmla="*/ 0 h 5860278"/>
              <a:gd name="connsiteX0" fmla="*/ 0 w 12201728"/>
              <a:gd name="connsiteY0" fmla="*/ 0 h 5860278"/>
              <a:gd name="connsiteX1" fmla="*/ 12201728 w 12201728"/>
              <a:gd name="connsiteY1" fmla="*/ 3706239 h 5860278"/>
              <a:gd name="connsiteX2" fmla="*/ 12192000 w 12201728"/>
              <a:gd name="connsiteY2" fmla="*/ 5860278 h 5860278"/>
              <a:gd name="connsiteX3" fmla="*/ 0 w 12201728"/>
              <a:gd name="connsiteY3" fmla="*/ 5860278 h 5860278"/>
              <a:gd name="connsiteX4" fmla="*/ 0 w 12201728"/>
              <a:gd name="connsiteY4" fmla="*/ 0 h 5860278"/>
              <a:gd name="connsiteX0" fmla="*/ 0 w 12192936"/>
              <a:gd name="connsiteY0" fmla="*/ 0 h 5860278"/>
              <a:gd name="connsiteX1" fmla="*/ 12192000 w 12192936"/>
              <a:gd name="connsiteY1" fmla="*/ 2949569 h 5860278"/>
              <a:gd name="connsiteX2" fmla="*/ 12192000 w 12192936"/>
              <a:gd name="connsiteY2" fmla="*/ 5860278 h 5860278"/>
              <a:gd name="connsiteX3" fmla="*/ 0 w 12192936"/>
              <a:gd name="connsiteY3" fmla="*/ 5860278 h 5860278"/>
              <a:gd name="connsiteX4" fmla="*/ 0 w 12192936"/>
              <a:gd name="connsiteY4" fmla="*/ 0 h 5860278"/>
              <a:gd name="connsiteX0" fmla="*/ 0 w 12192936"/>
              <a:gd name="connsiteY0" fmla="*/ 0 h 5860278"/>
              <a:gd name="connsiteX1" fmla="*/ 12192000 w 12192936"/>
              <a:gd name="connsiteY1" fmla="*/ 1957216 h 5860278"/>
              <a:gd name="connsiteX2" fmla="*/ 12192000 w 12192936"/>
              <a:gd name="connsiteY2" fmla="*/ 5860278 h 5860278"/>
              <a:gd name="connsiteX3" fmla="*/ 0 w 12192936"/>
              <a:gd name="connsiteY3" fmla="*/ 5860278 h 5860278"/>
              <a:gd name="connsiteX4" fmla="*/ 0 w 12192936"/>
              <a:gd name="connsiteY4" fmla="*/ 0 h 5860278"/>
              <a:gd name="connsiteX0" fmla="*/ 0 w 12202664"/>
              <a:gd name="connsiteY0" fmla="*/ 0 h 5660693"/>
              <a:gd name="connsiteX1" fmla="*/ 12201728 w 12202664"/>
              <a:gd name="connsiteY1" fmla="*/ 1757631 h 5660693"/>
              <a:gd name="connsiteX2" fmla="*/ 12201728 w 12202664"/>
              <a:gd name="connsiteY2" fmla="*/ 5660693 h 5660693"/>
              <a:gd name="connsiteX3" fmla="*/ 9728 w 12202664"/>
              <a:gd name="connsiteY3" fmla="*/ 5660693 h 5660693"/>
              <a:gd name="connsiteX4" fmla="*/ 0 w 12202664"/>
              <a:gd name="connsiteY4" fmla="*/ 0 h 5660693"/>
              <a:gd name="connsiteX0" fmla="*/ 0 w 12212360"/>
              <a:gd name="connsiteY0" fmla="*/ 0 h 5660693"/>
              <a:gd name="connsiteX1" fmla="*/ 12212360 w 12212360"/>
              <a:gd name="connsiteY1" fmla="*/ 1481307 h 5660693"/>
              <a:gd name="connsiteX2" fmla="*/ 12201728 w 12212360"/>
              <a:gd name="connsiteY2" fmla="*/ 5660693 h 5660693"/>
              <a:gd name="connsiteX3" fmla="*/ 9728 w 12212360"/>
              <a:gd name="connsiteY3" fmla="*/ 5660693 h 5660693"/>
              <a:gd name="connsiteX4" fmla="*/ 0 w 12212360"/>
              <a:gd name="connsiteY4" fmla="*/ 0 h 5660693"/>
              <a:gd name="connsiteX0" fmla="*/ 1748 w 12203475"/>
              <a:gd name="connsiteY0" fmla="*/ 0 h 5311652"/>
              <a:gd name="connsiteX1" fmla="*/ 12203475 w 12203475"/>
              <a:gd name="connsiteY1" fmla="*/ 1132266 h 5311652"/>
              <a:gd name="connsiteX2" fmla="*/ 12192843 w 12203475"/>
              <a:gd name="connsiteY2" fmla="*/ 5311652 h 5311652"/>
              <a:gd name="connsiteX3" fmla="*/ 843 w 12203475"/>
              <a:gd name="connsiteY3" fmla="*/ 5311652 h 5311652"/>
              <a:gd name="connsiteX4" fmla="*/ 1748 w 12203475"/>
              <a:gd name="connsiteY4" fmla="*/ 0 h 5311652"/>
              <a:gd name="connsiteX0" fmla="*/ 1748 w 12203475"/>
              <a:gd name="connsiteY0" fmla="*/ 0 h 5311652"/>
              <a:gd name="connsiteX1" fmla="*/ 12203475 w 12203475"/>
              <a:gd name="connsiteY1" fmla="*/ 1059550 h 5311652"/>
              <a:gd name="connsiteX2" fmla="*/ 12192843 w 12203475"/>
              <a:gd name="connsiteY2" fmla="*/ 5311652 h 5311652"/>
              <a:gd name="connsiteX3" fmla="*/ 843 w 12203475"/>
              <a:gd name="connsiteY3" fmla="*/ 5311652 h 5311652"/>
              <a:gd name="connsiteX4" fmla="*/ 1748 w 12203475"/>
              <a:gd name="connsiteY4" fmla="*/ 0 h 5311652"/>
              <a:gd name="connsiteX0" fmla="*/ 1748 w 12203475"/>
              <a:gd name="connsiteY0" fmla="*/ 0 h 5311652"/>
              <a:gd name="connsiteX1" fmla="*/ 12203475 w 12203475"/>
              <a:gd name="connsiteY1" fmla="*/ 928660 h 5311652"/>
              <a:gd name="connsiteX2" fmla="*/ 12192843 w 12203475"/>
              <a:gd name="connsiteY2" fmla="*/ 5311652 h 5311652"/>
              <a:gd name="connsiteX3" fmla="*/ 843 w 12203475"/>
              <a:gd name="connsiteY3" fmla="*/ 5311652 h 5311652"/>
              <a:gd name="connsiteX4" fmla="*/ 1748 w 12203475"/>
              <a:gd name="connsiteY4" fmla="*/ 0 h 5311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475" h="5311652">
                <a:moveTo>
                  <a:pt x="1748" y="0"/>
                </a:moveTo>
                <a:lnTo>
                  <a:pt x="12203475" y="928660"/>
                </a:lnTo>
                <a:cubicBezTo>
                  <a:pt x="12200232" y="1646673"/>
                  <a:pt x="12196086" y="4593639"/>
                  <a:pt x="12192843" y="5311652"/>
                </a:cubicBezTo>
                <a:lnTo>
                  <a:pt x="843" y="5311652"/>
                </a:lnTo>
                <a:cubicBezTo>
                  <a:pt x="-2400" y="3424754"/>
                  <a:pt x="4991" y="1886898"/>
                  <a:pt x="1748" y="0"/>
                </a:cubicBezTo>
                <a:close/>
              </a:path>
            </a:pathLst>
          </a:custGeom>
          <a:solidFill>
            <a:srgbClr val="79AC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54C117F2-E254-5206-82D1-7E2C03F2C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21420000">
            <a:off x="607845" y="2455528"/>
            <a:ext cx="10458359" cy="900327"/>
          </a:xfrm>
        </p:spPr>
        <p:txBody>
          <a:bodyPr anchor="ctr">
            <a:noAutofit/>
          </a:bodyPr>
          <a:lstStyle/>
          <a:p>
            <a:r>
              <a:rPr lang="ko-KR" altLang="en-US" sz="5000" dirty="0"/>
              <a:t>세종특별자치시 출퇴근 버스 노선 제안</a:t>
            </a: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3D3ACF11-8A2B-9748-5209-E3F9AD163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21420000">
            <a:off x="823658" y="3571551"/>
            <a:ext cx="9144000" cy="529520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sz="3200" dirty="0">
                <a:solidFill>
                  <a:srgbClr val="79AC78"/>
                </a:solidFill>
              </a:rPr>
              <a:t>세종특별자치시 인구 밀집 지역 버스 노선 설계</a:t>
            </a:r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2E88F84A-0541-1BBB-86E3-27AA078BEE96}"/>
              </a:ext>
            </a:extLst>
          </p:cNvPr>
          <p:cNvCxnSpPr>
            <a:cxnSpLocks/>
          </p:cNvCxnSpPr>
          <p:nvPr/>
        </p:nvCxnSpPr>
        <p:spPr>
          <a:xfrm rot="11400000" flipV="1">
            <a:off x="8738960" y="4262252"/>
            <a:ext cx="1712068" cy="1682885"/>
          </a:xfrm>
          <a:prstGeom prst="curvedConnector3">
            <a:avLst>
              <a:gd name="adj1" fmla="val 48295"/>
            </a:avLst>
          </a:prstGeom>
          <a:ln w="57150">
            <a:solidFill>
              <a:srgbClr val="59815A">
                <a:alpha val="9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>
            <a:extLst>
              <a:ext uri="{FF2B5EF4-FFF2-40B4-BE49-F238E27FC236}">
                <a16:creationId xmlns:a16="http://schemas.microsoft.com/office/drawing/2014/main" id="{D5EC9DC7-AC5F-636A-EBFA-4175BDD35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38447" y="5348087"/>
            <a:ext cx="2011680" cy="96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510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32E52136-CDD8-58CB-8142-D5D8B20ACB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2359984"/>
              </p:ext>
            </p:extLst>
          </p:nvPr>
        </p:nvGraphicFramePr>
        <p:xfrm>
          <a:off x="104254" y="2457299"/>
          <a:ext cx="3940951" cy="40281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D92136C0-A5E6-E95F-9A33-2D516F3210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0797302"/>
              </p:ext>
            </p:extLst>
          </p:nvPr>
        </p:nvGraphicFramePr>
        <p:xfrm>
          <a:off x="2652011" y="1855351"/>
          <a:ext cx="6008413" cy="3395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9149F5B-6D63-4986-9AEC-E50D5986B21D}"/>
              </a:ext>
            </a:extLst>
          </p:cNvPr>
          <p:cNvCxnSpPr>
            <a:cxnSpLocks/>
          </p:cNvCxnSpPr>
          <p:nvPr/>
        </p:nvCxnSpPr>
        <p:spPr>
          <a:xfrm flipV="1">
            <a:off x="2074729" y="2885440"/>
            <a:ext cx="2923991" cy="293401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F7D6C69-708E-F276-C4DC-FA6AD8A4B884}"/>
              </a:ext>
            </a:extLst>
          </p:cNvPr>
          <p:cNvCxnSpPr>
            <a:cxnSpLocks/>
          </p:cNvCxnSpPr>
          <p:nvPr/>
        </p:nvCxnSpPr>
        <p:spPr>
          <a:xfrm flipV="1">
            <a:off x="3363723" y="4471385"/>
            <a:ext cx="1634997" cy="360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D796C972-B087-4BA8-6329-3E820A1085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1025564"/>
              </p:ext>
            </p:extLst>
          </p:nvPr>
        </p:nvGraphicFramePr>
        <p:xfrm>
          <a:off x="6977967" y="1735939"/>
          <a:ext cx="4795850" cy="4340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BC30E16-2D3F-3BCE-D844-450809B63016}"/>
              </a:ext>
            </a:extLst>
          </p:cNvPr>
          <p:cNvSpPr txBox="1"/>
          <p:nvPr/>
        </p:nvSpPr>
        <p:spPr>
          <a:xfrm>
            <a:off x="7662175" y="6567165"/>
            <a:ext cx="41391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en-US" altLang="ko-KR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</a:t>
            </a:r>
            <a:r>
              <a:rPr lang="ko-KR" altLang="en-US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세종특별자치시 사회조사 결과 요약본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B0699735-B859-EECC-BBBF-49E955C6F68B}"/>
              </a:ext>
            </a:extLst>
          </p:cNvPr>
          <p:cNvSpPr txBox="1">
            <a:spLocks/>
          </p:cNvSpPr>
          <p:nvPr/>
        </p:nvSpPr>
        <p:spPr>
          <a:xfrm>
            <a:off x="728394" y="1136052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문제점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–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필요한 위치에 정류장 부재</a:t>
            </a:r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7C783E1C-2126-1305-834F-887674CFB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7675" y="6491287"/>
            <a:ext cx="2743200" cy="365125"/>
          </a:xfrm>
        </p:spPr>
        <p:txBody>
          <a:bodyPr/>
          <a:lstStyle/>
          <a:p>
            <a:fld id="{8C24D5BA-E4FC-4915-98C4-1CC20E53E2D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935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E1AEB20-FC4F-0DFB-11A6-B38FFFC8A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88" y="2278418"/>
            <a:ext cx="10940824" cy="3044876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6B086B29-6BAE-37A3-FFDD-D633B7EE06AD}"/>
              </a:ext>
            </a:extLst>
          </p:cNvPr>
          <p:cNvSpPr txBox="1">
            <a:spLocks/>
          </p:cNvSpPr>
          <p:nvPr/>
        </p:nvSpPr>
        <p:spPr>
          <a:xfrm>
            <a:off x="1647642" y="5594248"/>
            <a:ext cx="8896715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출근</a:t>
            </a:r>
            <a:r>
              <a:rPr lang="en-US" altLang="ko-KR" sz="20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퇴근 시간인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8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시와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18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 부근에 가장 많은 인원이 몰리는 것을 확인할 수 있음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2AC944B-20F3-8A53-6ED5-8D4204646CF5}"/>
              </a:ext>
            </a:extLst>
          </p:cNvPr>
          <p:cNvSpPr txBox="1">
            <a:spLocks/>
          </p:cNvSpPr>
          <p:nvPr/>
        </p:nvSpPr>
        <p:spPr>
          <a:xfrm>
            <a:off x="728394" y="1295850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</a:t>
            </a: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출퇴근 시간에 발생하는 혼잡 상황</a:t>
            </a:r>
          </a:p>
        </p:txBody>
      </p:sp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6B8E294D-E08A-31B3-2D37-068DDDCE5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7675" y="6491287"/>
            <a:ext cx="2743200" cy="365125"/>
          </a:xfrm>
        </p:spPr>
        <p:txBody>
          <a:bodyPr/>
          <a:lstStyle/>
          <a:p>
            <a:fld id="{8C24D5BA-E4FC-4915-98C4-1CC20E53E2D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35935B-10D5-4CE7-94E2-9FB5DF913330}"/>
              </a:ext>
            </a:extLst>
          </p:cNvPr>
          <p:cNvSpPr txBox="1"/>
          <p:nvPr/>
        </p:nvSpPr>
        <p:spPr>
          <a:xfrm>
            <a:off x="7662175" y="6567165"/>
            <a:ext cx="41391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세종특별자치시 교통 빅데이터 분석 시스템</a:t>
            </a:r>
            <a:endParaRPr lang="ko-KR" altLang="en-US" sz="900" dirty="0">
              <a:solidFill>
                <a:srgbClr val="545454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643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0F30620A-790A-9DAD-0EF7-448F101C2A09}"/>
              </a:ext>
            </a:extLst>
          </p:cNvPr>
          <p:cNvSpPr/>
          <p:nvPr/>
        </p:nvSpPr>
        <p:spPr>
          <a:xfrm>
            <a:off x="649546" y="1508326"/>
            <a:ext cx="8562406" cy="2109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6DE22CB1-DF7F-9308-E2E0-1D099D4C1EEC}"/>
              </a:ext>
            </a:extLst>
          </p:cNvPr>
          <p:cNvSpPr/>
          <p:nvPr/>
        </p:nvSpPr>
        <p:spPr>
          <a:xfrm>
            <a:off x="1122969" y="4929577"/>
            <a:ext cx="3567404" cy="86140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C3EEDC7-60F0-73B9-0215-651C29065E46}"/>
              </a:ext>
            </a:extLst>
          </p:cNvPr>
          <p:cNvSpPr/>
          <p:nvPr/>
        </p:nvSpPr>
        <p:spPr>
          <a:xfrm>
            <a:off x="6902376" y="2833535"/>
            <a:ext cx="1338734" cy="503744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FA275B9-0924-7029-F1D0-E9363A5ED777}"/>
              </a:ext>
            </a:extLst>
          </p:cNvPr>
          <p:cNvSpPr/>
          <p:nvPr/>
        </p:nvSpPr>
        <p:spPr>
          <a:xfrm>
            <a:off x="6924063" y="2187637"/>
            <a:ext cx="1949056" cy="503744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E7E61E5-729B-C737-FC0B-E3E490DB7568}"/>
              </a:ext>
            </a:extLst>
          </p:cNvPr>
          <p:cNvSpPr/>
          <p:nvPr/>
        </p:nvSpPr>
        <p:spPr>
          <a:xfrm>
            <a:off x="5451031" y="2840076"/>
            <a:ext cx="1338734" cy="503744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5EB66-A2B0-95AF-EC7B-3C25D55EC53A}"/>
              </a:ext>
            </a:extLst>
          </p:cNvPr>
          <p:cNvSpPr txBox="1"/>
          <p:nvPr/>
        </p:nvSpPr>
        <p:spPr>
          <a:xfrm>
            <a:off x="5472395" y="1745963"/>
            <a:ext cx="3400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세종특별자치시 대중교통의 문제점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C3E8C6-1703-A3FA-7BBE-887B7055A90B}"/>
              </a:ext>
            </a:extLst>
          </p:cNvPr>
          <p:cNvSpPr txBox="1"/>
          <p:nvPr/>
        </p:nvSpPr>
        <p:spPr>
          <a:xfrm>
            <a:off x="1122968" y="4472614"/>
            <a:ext cx="3567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교통 복지 강화 시급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D9FDC10-04B4-D582-D8DC-CB07E4100B5C}"/>
              </a:ext>
            </a:extLst>
          </p:cNvPr>
          <p:cNvSpPr/>
          <p:nvPr/>
        </p:nvSpPr>
        <p:spPr>
          <a:xfrm>
            <a:off x="6358523" y="4139774"/>
            <a:ext cx="2193299" cy="2193299"/>
          </a:xfrm>
          <a:prstGeom prst="ellipse">
            <a:avLst/>
          </a:prstGeom>
          <a:solidFill>
            <a:srgbClr val="8FBC94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5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세종특별자치시</a:t>
            </a:r>
            <a:br>
              <a:rPr lang="en-US" altLang="ko-KR" sz="175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75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 밀집 지역　</a:t>
            </a:r>
            <a:br>
              <a:rPr lang="en-US" altLang="ko-KR" sz="175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75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출퇴근 버스</a:t>
            </a:r>
            <a:endParaRPr lang="en-US" altLang="ko-KR" sz="175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75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 설계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50C2873-F3B8-B90E-8491-8BF6B765F963}"/>
              </a:ext>
            </a:extLst>
          </p:cNvPr>
          <p:cNvSpPr/>
          <p:nvPr/>
        </p:nvSpPr>
        <p:spPr>
          <a:xfrm>
            <a:off x="5472395" y="2198721"/>
            <a:ext cx="1338734" cy="503744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BD9AFEA2-8012-CE7D-34BF-DFD3D1FAA2E2}"/>
              </a:ext>
            </a:extLst>
          </p:cNvPr>
          <p:cNvSpPr txBox="1">
            <a:spLocks/>
          </p:cNvSpPr>
          <p:nvPr/>
        </p:nvSpPr>
        <p:spPr>
          <a:xfrm>
            <a:off x="5539758" y="2271734"/>
            <a:ext cx="1204009" cy="410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배차 간격</a:t>
            </a:r>
            <a:endParaRPr lang="ko-KR" altLang="en-US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FE44D2-ED6A-2D8A-43B0-1B00A16FE5D4}"/>
              </a:ext>
            </a:extLst>
          </p:cNvPr>
          <p:cNvSpPr txBox="1"/>
          <p:nvPr/>
        </p:nvSpPr>
        <p:spPr>
          <a:xfrm>
            <a:off x="5576422" y="2916160"/>
            <a:ext cx="1087952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운행 시간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F3A8D5-2B31-09CB-5563-984259616344}"/>
              </a:ext>
            </a:extLst>
          </p:cNvPr>
          <p:cNvSpPr txBox="1"/>
          <p:nvPr/>
        </p:nvSpPr>
        <p:spPr>
          <a:xfrm>
            <a:off x="7022665" y="2263721"/>
            <a:ext cx="1751852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출퇴근 시간 혼잡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1A698A-486D-1931-9406-5EA3D061F590}"/>
              </a:ext>
            </a:extLst>
          </p:cNvPr>
          <p:cNvSpPr txBox="1"/>
          <p:nvPr/>
        </p:nvSpPr>
        <p:spPr>
          <a:xfrm>
            <a:off x="6880689" y="2909619"/>
            <a:ext cx="1382108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정류장 위치</a:t>
            </a:r>
            <a:endParaRPr lang="ko-KR" altLang="en-US" dirty="0"/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3187E1C3-487D-91CB-B8FF-70B2EA4B1D17}"/>
              </a:ext>
            </a:extLst>
          </p:cNvPr>
          <p:cNvSpPr/>
          <p:nvPr/>
        </p:nvSpPr>
        <p:spPr>
          <a:xfrm>
            <a:off x="2662555" y="3843510"/>
            <a:ext cx="528320" cy="503744"/>
          </a:xfrm>
          <a:prstGeom prst="downArrow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6329ED4-E3FB-79E0-1D4C-AB27A4F0FE4B}"/>
              </a:ext>
            </a:extLst>
          </p:cNvPr>
          <p:cNvSpPr txBox="1"/>
          <p:nvPr/>
        </p:nvSpPr>
        <p:spPr>
          <a:xfrm>
            <a:off x="1443631" y="5063750"/>
            <a:ext cx="2926080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주민들의 편의 증대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이용 활성화</a:t>
            </a:r>
          </a:p>
        </p:txBody>
      </p:sp>
      <p:sp>
        <p:nvSpPr>
          <p:cNvPr id="34" name="더하기 기호 33">
            <a:extLst>
              <a:ext uri="{FF2B5EF4-FFF2-40B4-BE49-F238E27FC236}">
                <a16:creationId xmlns:a16="http://schemas.microsoft.com/office/drawing/2014/main" id="{7AD21CC4-EB2D-27EE-8095-BD36B3B0DC03}"/>
              </a:ext>
            </a:extLst>
          </p:cNvPr>
          <p:cNvSpPr/>
          <p:nvPr/>
        </p:nvSpPr>
        <p:spPr>
          <a:xfrm>
            <a:off x="4566602" y="2387311"/>
            <a:ext cx="367762" cy="415962"/>
          </a:xfrm>
          <a:prstGeom prst="mathPlus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1578EFC8-B2B2-50DD-F5B6-18210D12AC53}"/>
              </a:ext>
            </a:extLst>
          </p:cNvPr>
          <p:cNvSpPr/>
          <p:nvPr/>
        </p:nvSpPr>
        <p:spPr>
          <a:xfrm>
            <a:off x="905154" y="2222074"/>
            <a:ext cx="3265465" cy="73419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5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뒷받침되지 못하는 </a:t>
            </a:r>
            <a:br>
              <a:rPr lang="en-US" altLang="ko-KR" sz="175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75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세종특별자치시의 좁은 도로 상태</a:t>
            </a:r>
          </a:p>
        </p:txBody>
      </p:sp>
      <p:pic>
        <p:nvPicPr>
          <p:cNvPr id="59" name="그림 5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625570B-AB52-BDD2-DC57-FB0D30EF3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364" y="1747721"/>
            <a:ext cx="1762018" cy="469532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4" name="화살표: 아래쪽 63">
            <a:extLst>
              <a:ext uri="{FF2B5EF4-FFF2-40B4-BE49-F238E27FC236}">
                <a16:creationId xmlns:a16="http://schemas.microsoft.com/office/drawing/2014/main" id="{13937FA8-D02A-8C00-7E4F-078E951576E5}"/>
              </a:ext>
            </a:extLst>
          </p:cNvPr>
          <p:cNvSpPr/>
          <p:nvPr/>
        </p:nvSpPr>
        <p:spPr>
          <a:xfrm rot="16200000">
            <a:off x="5316891" y="4989620"/>
            <a:ext cx="528320" cy="503744"/>
          </a:xfrm>
          <a:prstGeom prst="downArrow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10D36B6-B264-D522-AB34-4C4783E00A69}"/>
              </a:ext>
            </a:extLst>
          </p:cNvPr>
          <p:cNvSpPr txBox="1"/>
          <p:nvPr/>
        </p:nvSpPr>
        <p:spPr>
          <a:xfrm>
            <a:off x="9324990" y="1484353"/>
            <a:ext cx="23227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세종특별자치시 내 인구 밀집 지역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D83ABB-7906-1C2A-6E32-D84EDA823126}"/>
              </a:ext>
            </a:extLst>
          </p:cNvPr>
          <p:cNvSpPr txBox="1"/>
          <p:nvPr/>
        </p:nvSpPr>
        <p:spPr>
          <a:xfrm>
            <a:off x="7662175" y="6567165"/>
            <a:ext cx="41391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세종 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2023</a:t>
            </a:r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</a:t>
            </a:r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월 말 기준 인구현황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외국인 포함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endParaRPr lang="ko-KR" altLang="en-US" sz="900" dirty="0">
              <a:solidFill>
                <a:srgbClr val="545454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5938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D8CD8FE-56E7-CCC9-C9CB-F558F806FAAF}"/>
              </a:ext>
            </a:extLst>
          </p:cNvPr>
          <p:cNvSpPr/>
          <p:nvPr/>
        </p:nvSpPr>
        <p:spPr>
          <a:xfrm>
            <a:off x="663817" y="1928004"/>
            <a:ext cx="4645485" cy="46440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확대이미지">
            <a:extLst>
              <a:ext uri="{FF2B5EF4-FFF2-40B4-BE49-F238E27FC236}">
                <a16:creationId xmlns:a16="http://schemas.microsoft.com/office/drawing/2014/main" id="{BD40D1DB-D704-6176-63B4-5971CF9708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36" t="33391" r="4569" b="12358"/>
          <a:stretch/>
        </p:blipFill>
        <p:spPr bwMode="auto">
          <a:xfrm>
            <a:off x="982807" y="3154880"/>
            <a:ext cx="4007504" cy="328491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2439B16-70CA-6C06-984F-B0AC7DCC3BB6}"/>
              </a:ext>
            </a:extLst>
          </p:cNvPr>
          <p:cNvSpPr txBox="1"/>
          <p:nvPr/>
        </p:nvSpPr>
        <p:spPr>
          <a:xfrm>
            <a:off x="1241140" y="2023672"/>
            <a:ext cx="3490839" cy="1035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기대효과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 algn="ctr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</a:t>
            </a: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수송분담률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상승 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 algn="ctr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탄소배출 저감 효과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8CE3D8-B3D6-10B3-ED43-AC8D0D2FD6AD}"/>
              </a:ext>
            </a:extLst>
          </p:cNvPr>
          <p:cNvSpPr txBox="1"/>
          <p:nvPr/>
        </p:nvSpPr>
        <p:spPr>
          <a:xfrm>
            <a:off x="5869580" y="2846757"/>
            <a:ext cx="58850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rgbClr val="1E1E1E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세종특별자치시</a:t>
            </a:r>
            <a:r>
              <a:rPr lang="en-US" altLang="ko-KR" sz="2400" dirty="0">
                <a:solidFill>
                  <a:srgbClr val="1E1E1E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</a:p>
          <a:p>
            <a:pPr algn="ctr"/>
            <a:r>
              <a:rPr lang="en-US" altLang="ko-KR" sz="2400" u="sng" dirty="0">
                <a:solidFill>
                  <a:srgbClr val="1E1E1E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2025</a:t>
            </a:r>
            <a:r>
              <a:rPr lang="ko-KR" altLang="en-US" sz="2400" u="sng" dirty="0">
                <a:solidFill>
                  <a:srgbClr val="1E1E1E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년부터 시내버스 요금 전면 </a:t>
            </a:r>
            <a:r>
              <a:rPr lang="en-US" altLang="ko-KR" sz="2400" u="sng" dirty="0">
                <a:solidFill>
                  <a:srgbClr val="1E1E1E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'</a:t>
            </a:r>
            <a:r>
              <a:rPr lang="ko-KR" altLang="en-US" sz="2400" u="sng" dirty="0">
                <a:solidFill>
                  <a:srgbClr val="1E1E1E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무료</a:t>
            </a:r>
            <a:r>
              <a:rPr lang="en-US" altLang="ko-KR" sz="2400" u="sng" dirty="0">
                <a:solidFill>
                  <a:srgbClr val="1E1E1E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'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977223AB-D0E5-A87E-4BB5-BD71401BBD17}"/>
              </a:ext>
            </a:extLst>
          </p:cNvPr>
          <p:cNvSpPr/>
          <p:nvPr/>
        </p:nvSpPr>
        <p:spPr>
          <a:xfrm>
            <a:off x="5573486" y="3611684"/>
            <a:ext cx="487680" cy="47705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67CB6A1-0917-AA81-A53A-CD91A4590174}"/>
              </a:ext>
            </a:extLst>
          </p:cNvPr>
          <p:cNvSpPr/>
          <p:nvPr/>
        </p:nvSpPr>
        <p:spPr>
          <a:xfrm>
            <a:off x="6292424" y="4250035"/>
            <a:ext cx="5039339" cy="120032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→</a:t>
            </a:r>
            <a:r>
              <a:rPr lang="en-US" altLang="ko-KR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근본적인 세종특별자치시 내 대중교통의</a:t>
            </a:r>
            <a:endParaRPr lang="en-US" altLang="ko-KR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문제점은 개선 불가능하다고 판단</a:t>
            </a:r>
            <a:endParaRPr lang="ko-KR" altLang="en-US" dirty="0">
              <a:solidFill>
                <a:srgbClr val="37415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10F566-FFA9-FFFE-FDF3-7BDC3058D2EE}"/>
              </a:ext>
            </a:extLst>
          </p:cNvPr>
          <p:cNvSpPr txBox="1"/>
          <p:nvPr/>
        </p:nvSpPr>
        <p:spPr>
          <a:xfrm>
            <a:off x="6316679" y="3735210"/>
            <a:ext cx="4990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무료화 정책을 통한 대중교통 이용률 증가 기대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7B93CE-8F89-6C3F-518E-4E56F6BC845F}"/>
              </a:ext>
            </a:extLst>
          </p:cNvPr>
          <p:cNvSpPr txBox="1">
            <a:spLocks/>
          </p:cNvSpPr>
          <p:nvPr/>
        </p:nvSpPr>
        <p:spPr>
          <a:xfrm>
            <a:off x="728394" y="1197015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무료화로는 개선될 수 없는 대중교통 문제점</a:t>
            </a:r>
            <a:endParaRPr lang="ko-KR" altLang="en-US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483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EAC5D83-0EEB-5AA0-7B9E-B38C68C0FE55}"/>
              </a:ext>
            </a:extLst>
          </p:cNvPr>
          <p:cNvSpPr/>
          <p:nvPr/>
        </p:nvSpPr>
        <p:spPr>
          <a:xfrm>
            <a:off x="678187" y="2810681"/>
            <a:ext cx="4450774" cy="370855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931667-491A-6509-E985-6F11C7E91C1D}"/>
              </a:ext>
            </a:extLst>
          </p:cNvPr>
          <p:cNvSpPr txBox="1"/>
          <p:nvPr/>
        </p:nvSpPr>
        <p:spPr>
          <a:xfrm>
            <a:off x="1022537" y="3365885"/>
            <a:ext cx="3783947" cy="25981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출퇴근 시간대 위주 운영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ts val="4000"/>
              </a:lnSpc>
            </a:pP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(7:00~10:00, 17:00~20:00)</a:t>
            </a:r>
          </a:p>
          <a:p>
            <a:pPr marL="285750" indent="-28575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 노선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4-5km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이내 구간 왕복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 밀집 지역 및 대중교통 서비스불편 지역 위주로 노선 설정 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90E5DE6-2B6B-1F18-ABC7-37799857223D}"/>
              </a:ext>
            </a:extLst>
          </p:cNvPr>
          <p:cNvSpPr/>
          <p:nvPr/>
        </p:nvSpPr>
        <p:spPr>
          <a:xfrm>
            <a:off x="1319978" y="2007903"/>
            <a:ext cx="3189067" cy="55809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2300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세종 </a:t>
            </a:r>
            <a:r>
              <a:rPr lang="en-US" altLang="ko-KR" sz="2300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ELT ‘</a:t>
            </a:r>
            <a:r>
              <a:rPr lang="ko-KR" altLang="en-US" sz="2300" dirty="0" err="1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얼른타</a:t>
            </a:r>
            <a:r>
              <a:rPr lang="en-US" altLang="ko-KR" sz="2300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’</a:t>
            </a:r>
            <a:r>
              <a:rPr lang="ko-KR" altLang="en-US" sz="2300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버스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E4D9D4F-ADED-DF27-243E-22E413AC1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346" y="2299856"/>
            <a:ext cx="2325536" cy="3429001"/>
          </a:xfrm>
          <a:prstGeom prst="round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7EA586B-6BA6-A13E-610E-CD30903F9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5200" y="3693227"/>
            <a:ext cx="3280040" cy="2692815"/>
          </a:xfrm>
          <a:prstGeom prst="round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CDCE4F9-867B-3FE4-DCCA-88F440BC05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63" t="16872" r="2834" b="11330"/>
          <a:stretch/>
        </p:blipFill>
        <p:spPr>
          <a:xfrm>
            <a:off x="5660760" y="1439252"/>
            <a:ext cx="3208920" cy="1847679"/>
          </a:xfrm>
          <a:prstGeom prst="round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71D5DDC-B2D1-3C12-BBEA-49C2FF40CB10}"/>
              </a:ext>
            </a:extLst>
          </p:cNvPr>
          <p:cNvSpPr txBox="1"/>
          <p:nvPr/>
        </p:nvSpPr>
        <p:spPr>
          <a:xfrm>
            <a:off x="5660759" y="3323895"/>
            <a:ext cx="32089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 </a:t>
            </a:r>
            <a:r>
              <a:rPr lang="en-US" altLang="ko-KR" sz="16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 </a:t>
            </a:r>
            <a:endParaRPr lang="ko-KR" altLang="en-US" sz="16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32840D-F151-D31B-177A-CF036B352F62}"/>
              </a:ext>
            </a:extLst>
          </p:cNvPr>
          <p:cNvSpPr txBox="1"/>
          <p:nvPr/>
        </p:nvSpPr>
        <p:spPr>
          <a:xfrm>
            <a:off x="5625199" y="6463215"/>
            <a:ext cx="32800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 </a:t>
            </a:r>
            <a:r>
              <a:rPr lang="en-US" altLang="ko-KR" sz="16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 </a:t>
            </a:r>
            <a:endParaRPr lang="ko-KR" altLang="en-US" sz="16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CE276B-7334-610A-33E6-80DA4ADBDDC6}"/>
              </a:ext>
            </a:extLst>
          </p:cNvPr>
          <p:cNvSpPr txBox="1"/>
          <p:nvPr/>
        </p:nvSpPr>
        <p:spPr>
          <a:xfrm>
            <a:off x="9257345" y="5816885"/>
            <a:ext cx="23255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 </a:t>
            </a:r>
            <a:r>
              <a:rPr lang="en-US" altLang="ko-KR" sz="16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 </a:t>
            </a:r>
            <a:endParaRPr lang="ko-KR" altLang="en-US" sz="16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8" name="Picture 2" descr="무료로 다운로드 가능한 Bus 벡터 &amp; 일러스트 | Freepik">
            <a:extLst>
              <a:ext uri="{FF2B5EF4-FFF2-40B4-BE49-F238E27FC236}">
                <a16:creationId xmlns:a16="http://schemas.microsoft.com/office/drawing/2014/main" id="{06C8796B-DB1C-1AB0-C91E-95C141F54D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89" r="50000"/>
          <a:stretch/>
        </p:blipFill>
        <p:spPr bwMode="auto">
          <a:xfrm>
            <a:off x="1313937" y="1475025"/>
            <a:ext cx="988006" cy="51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무료로 다운로드 가능한 Bus 벡터 &amp; 일러스트 | Freepik">
            <a:extLst>
              <a:ext uri="{FF2B5EF4-FFF2-40B4-BE49-F238E27FC236}">
                <a16:creationId xmlns:a16="http://schemas.microsoft.com/office/drawing/2014/main" id="{24B3D574-72F7-F547-5629-FFCB792712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50" t="3827" r="4250" b="50862"/>
          <a:stretch/>
        </p:blipFill>
        <p:spPr bwMode="auto">
          <a:xfrm>
            <a:off x="2280725" y="1439252"/>
            <a:ext cx="988006" cy="51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615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8" name="직선 연결선 167"/>
          <p:cNvCxnSpPr>
            <a:stCxn id="159" idx="6"/>
            <a:endCxn id="158" idx="2"/>
          </p:cNvCxnSpPr>
          <p:nvPr/>
        </p:nvCxnSpPr>
        <p:spPr>
          <a:xfrm>
            <a:off x="4686783" y="1832706"/>
            <a:ext cx="6313412" cy="0"/>
          </a:xfrm>
          <a:prstGeom prst="line">
            <a:avLst/>
          </a:prstGeom>
          <a:ln w="1016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1831386" y="5208603"/>
            <a:ext cx="9168809" cy="0"/>
          </a:xfrm>
          <a:prstGeom prst="line">
            <a:avLst/>
          </a:prstGeom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원형: 비어 있음 85">
            <a:extLst>
              <a:ext uri="{FF2B5EF4-FFF2-40B4-BE49-F238E27FC236}">
                <a16:creationId xmlns:a16="http://schemas.microsoft.com/office/drawing/2014/main" id="{1B4442EE-D6C4-DC81-83C6-A0AF7923B596}"/>
              </a:ext>
            </a:extLst>
          </p:cNvPr>
          <p:cNvSpPr/>
          <p:nvPr/>
        </p:nvSpPr>
        <p:spPr>
          <a:xfrm>
            <a:off x="2434010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8" name="원형: 비어 있음 87">
            <a:extLst>
              <a:ext uri="{FF2B5EF4-FFF2-40B4-BE49-F238E27FC236}">
                <a16:creationId xmlns:a16="http://schemas.microsoft.com/office/drawing/2014/main" id="{39C21C41-8B47-4A95-8877-FE48DC539874}"/>
              </a:ext>
            </a:extLst>
          </p:cNvPr>
          <p:cNvSpPr/>
          <p:nvPr/>
        </p:nvSpPr>
        <p:spPr>
          <a:xfrm>
            <a:off x="3385808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9" name="원형: 비어 있음 88">
            <a:extLst>
              <a:ext uri="{FF2B5EF4-FFF2-40B4-BE49-F238E27FC236}">
                <a16:creationId xmlns:a16="http://schemas.microsoft.com/office/drawing/2014/main" id="{5E65FA50-7126-4FDA-6261-CA3EBA461FB8}"/>
              </a:ext>
            </a:extLst>
          </p:cNvPr>
          <p:cNvSpPr/>
          <p:nvPr/>
        </p:nvSpPr>
        <p:spPr>
          <a:xfrm>
            <a:off x="4337606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1" name="원형: 비어 있음 90">
            <a:extLst>
              <a:ext uri="{FF2B5EF4-FFF2-40B4-BE49-F238E27FC236}">
                <a16:creationId xmlns:a16="http://schemas.microsoft.com/office/drawing/2014/main" id="{2AB9CAAE-1E4A-6A07-356F-5BEF1B95F766}"/>
              </a:ext>
            </a:extLst>
          </p:cNvPr>
          <p:cNvSpPr/>
          <p:nvPr/>
        </p:nvSpPr>
        <p:spPr>
          <a:xfrm>
            <a:off x="5289404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4" name="원형: 비어 있음 93">
            <a:extLst>
              <a:ext uri="{FF2B5EF4-FFF2-40B4-BE49-F238E27FC236}">
                <a16:creationId xmlns:a16="http://schemas.microsoft.com/office/drawing/2014/main" id="{95455F40-036B-69E0-785C-7884D246BF6D}"/>
              </a:ext>
            </a:extLst>
          </p:cNvPr>
          <p:cNvSpPr/>
          <p:nvPr/>
        </p:nvSpPr>
        <p:spPr>
          <a:xfrm>
            <a:off x="6241202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6" name="원형: 비어 있음 95">
            <a:extLst>
              <a:ext uri="{FF2B5EF4-FFF2-40B4-BE49-F238E27FC236}">
                <a16:creationId xmlns:a16="http://schemas.microsoft.com/office/drawing/2014/main" id="{CC4C60A5-2FEC-124D-A28A-C0338562E80E}"/>
              </a:ext>
            </a:extLst>
          </p:cNvPr>
          <p:cNvSpPr/>
          <p:nvPr/>
        </p:nvSpPr>
        <p:spPr>
          <a:xfrm>
            <a:off x="7193000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7" name="원형: 비어 있음 96">
            <a:extLst>
              <a:ext uri="{FF2B5EF4-FFF2-40B4-BE49-F238E27FC236}">
                <a16:creationId xmlns:a16="http://schemas.microsoft.com/office/drawing/2014/main" id="{7B33E385-944B-B740-181C-323758070B45}"/>
              </a:ext>
            </a:extLst>
          </p:cNvPr>
          <p:cNvSpPr/>
          <p:nvPr/>
        </p:nvSpPr>
        <p:spPr>
          <a:xfrm>
            <a:off x="8144798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9" name="원형: 비어 있음 98">
            <a:extLst>
              <a:ext uri="{FF2B5EF4-FFF2-40B4-BE49-F238E27FC236}">
                <a16:creationId xmlns:a16="http://schemas.microsoft.com/office/drawing/2014/main" id="{E7A41297-8580-F7C6-8972-36831CED7F21}"/>
              </a:ext>
            </a:extLst>
          </p:cNvPr>
          <p:cNvSpPr/>
          <p:nvPr/>
        </p:nvSpPr>
        <p:spPr>
          <a:xfrm>
            <a:off x="9096596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5" name="원형: 비어 있음 104">
            <a:extLst>
              <a:ext uri="{FF2B5EF4-FFF2-40B4-BE49-F238E27FC236}">
                <a16:creationId xmlns:a16="http://schemas.microsoft.com/office/drawing/2014/main" id="{5D0E011A-96F6-259D-3D23-DC57261B987F}"/>
              </a:ext>
            </a:extLst>
          </p:cNvPr>
          <p:cNvSpPr/>
          <p:nvPr/>
        </p:nvSpPr>
        <p:spPr>
          <a:xfrm>
            <a:off x="10048394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6" name="원형: 비어 있음 105">
            <a:extLst>
              <a:ext uri="{FF2B5EF4-FFF2-40B4-BE49-F238E27FC236}">
                <a16:creationId xmlns:a16="http://schemas.microsoft.com/office/drawing/2014/main" id="{399CEAAD-90B0-0961-02E2-162B9CDFDDE9}"/>
              </a:ext>
            </a:extLst>
          </p:cNvPr>
          <p:cNvSpPr/>
          <p:nvPr/>
        </p:nvSpPr>
        <p:spPr>
          <a:xfrm>
            <a:off x="11000195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7" name="원형: 비어 있음 106">
            <a:extLst>
              <a:ext uri="{FF2B5EF4-FFF2-40B4-BE49-F238E27FC236}">
                <a16:creationId xmlns:a16="http://schemas.microsoft.com/office/drawing/2014/main" id="{B510AF5E-F23C-719D-C95B-BE4843BA2B74}"/>
              </a:ext>
            </a:extLst>
          </p:cNvPr>
          <p:cNvSpPr/>
          <p:nvPr/>
        </p:nvSpPr>
        <p:spPr>
          <a:xfrm>
            <a:off x="1482212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E70E736-1AD4-B441-1E92-F08E84B19A8C}"/>
              </a:ext>
            </a:extLst>
          </p:cNvPr>
          <p:cNvSpPr txBox="1"/>
          <p:nvPr/>
        </p:nvSpPr>
        <p:spPr>
          <a:xfrm>
            <a:off x="1138913" y="5479637"/>
            <a:ext cx="103111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가락마을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17,18단지 </a:t>
            </a:r>
            <a:endParaRPr lang="ko-KR" altLang="en-US" sz="15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67F7A98-214D-A1C3-E3B1-F630B9881AE5}"/>
              </a:ext>
            </a:extLst>
          </p:cNvPr>
          <p:cNvSpPr txBox="1"/>
          <p:nvPr/>
        </p:nvSpPr>
        <p:spPr>
          <a:xfrm>
            <a:off x="1953007" y="5479637"/>
            <a:ext cx="131118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고운동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커뮤니티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센터북측</a:t>
            </a:r>
            <a:endParaRPr lang="ko-KR" altLang="en-US" sz="15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23774EB-A99A-3021-BE27-2922C8298F51}"/>
              </a:ext>
            </a:extLst>
          </p:cNvPr>
          <p:cNvSpPr txBox="1"/>
          <p:nvPr/>
        </p:nvSpPr>
        <p:spPr>
          <a:xfrm>
            <a:off x="3057961" y="5479637"/>
            <a:ext cx="10116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가락마을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22단지 </a:t>
            </a:r>
            <a:endParaRPr lang="ko-KR" altLang="en-US" sz="150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19E1639-A6B0-8CEB-2B75-4B421F2728D9}"/>
              </a:ext>
            </a:extLst>
          </p:cNvPr>
          <p:cNvSpPr txBox="1"/>
          <p:nvPr/>
        </p:nvSpPr>
        <p:spPr>
          <a:xfrm>
            <a:off x="3959151" y="5479637"/>
            <a:ext cx="110608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아름제2중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가락마을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20단지) </a:t>
            </a:r>
            <a:endParaRPr lang="ko-KR" altLang="en-US" sz="15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0D3234E-2E05-CAAF-3053-AF364756A808}"/>
              </a:ext>
            </a:extLst>
          </p:cNvPr>
          <p:cNvSpPr txBox="1"/>
          <p:nvPr/>
        </p:nvSpPr>
        <p:spPr>
          <a:xfrm>
            <a:off x="4995708" y="5479637"/>
            <a:ext cx="93656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국민건강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보험공단 </a:t>
            </a:r>
            <a:endParaRPr lang="ko-KR" altLang="en-US" sz="15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B9CBDBF-EE4E-925A-C648-FDCE15CDCA8C}"/>
              </a:ext>
            </a:extLst>
          </p:cNvPr>
          <p:cNvSpPr txBox="1"/>
          <p:nvPr/>
        </p:nvSpPr>
        <p:spPr>
          <a:xfrm>
            <a:off x="5917790" y="5479637"/>
            <a:ext cx="99599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대법원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등기정보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센터</a:t>
            </a:r>
            <a:endParaRPr lang="ko-KR" altLang="en-US" sz="15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89E1A98-52F6-4FC6-352B-461285C10ECB}"/>
              </a:ext>
            </a:extLst>
          </p:cNvPr>
          <p:cNvSpPr txBox="1"/>
          <p:nvPr/>
        </p:nvSpPr>
        <p:spPr>
          <a:xfrm>
            <a:off x="6846275" y="5479637"/>
            <a:ext cx="105514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아름동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커뮤니티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센터</a:t>
            </a:r>
            <a:endParaRPr lang="ko-KR" altLang="en-US" sz="15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D0293D4-D474-30A4-EEFE-4D3FB36EB83A}"/>
              </a:ext>
            </a:extLst>
          </p:cNvPr>
          <p:cNvSpPr txBox="1"/>
          <p:nvPr/>
        </p:nvSpPr>
        <p:spPr>
          <a:xfrm>
            <a:off x="7823782" y="5479637"/>
            <a:ext cx="99120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도램마을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8,10단지 </a:t>
            </a:r>
            <a:endParaRPr lang="ko-KR" altLang="en-US" sz="15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E603D3-F00C-AE95-77F4-615DA50425AC}"/>
              </a:ext>
            </a:extLst>
          </p:cNvPr>
          <p:cNvSpPr txBox="1"/>
          <p:nvPr/>
        </p:nvSpPr>
        <p:spPr>
          <a:xfrm>
            <a:off x="8685707" y="5479637"/>
            <a:ext cx="117095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성금교차로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(세종포스트빌딩)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인사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혁신처</a:t>
            </a:r>
            <a:endParaRPr lang="ko-KR" altLang="en-US" sz="15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38A81E7-93A5-05A3-5E18-B68306C1212D}"/>
              </a:ext>
            </a:extLst>
          </p:cNvPr>
          <p:cNvSpPr txBox="1"/>
          <p:nvPr/>
        </p:nvSpPr>
        <p:spPr>
          <a:xfrm>
            <a:off x="9774807" y="5486899"/>
            <a:ext cx="89634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정부세종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청사북측</a:t>
            </a:r>
            <a:endParaRPr lang="ko-KR" altLang="en-US" sz="15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07520EF-F6AD-6E2E-D5E9-F32EC4D776CC}"/>
              </a:ext>
            </a:extLst>
          </p:cNvPr>
          <p:cNvSpPr txBox="1"/>
          <p:nvPr/>
        </p:nvSpPr>
        <p:spPr>
          <a:xfrm>
            <a:off x="10716742" y="5486899"/>
            <a:ext cx="921464" cy="562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정부세종청사남측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26" name="직선 연결선 125"/>
          <p:cNvCxnSpPr/>
          <p:nvPr/>
        </p:nvCxnSpPr>
        <p:spPr>
          <a:xfrm>
            <a:off x="1831386" y="3511129"/>
            <a:ext cx="9168809" cy="0"/>
          </a:xfrm>
          <a:prstGeom prst="line">
            <a:avLst/>
          </a:prstGeom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원형: 비어 있음 85">
            <a:extLst>
              <a:ext uri="{FF2B5EF4-FFF2-40B4-BE49-F238E27FC236}">
                <a16:creationId xmlns:a16="http://schemas.microsoft.com/office/drawing/2014/main" id="{1B4442EE-D6C4-DC81-83C6-A0AF7923B596}"/>
              </a:ext>
            </a:extLst>
          </p:cNvPr>
          <p:cNvSpPr/>
          <p:nvPr/>
        </p:nvSpPr>
        <p:spPr>
          <a:xfrm>
            <a:off x="2434010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0" name="원형: 비어 있음 87">
            <a:extLst>
              <a:ext uri="{FF2B5EF4-FFF2-40B4-BE49-F238E27FC236}">
                <a16:creationId xmlns:a16="http://schemas.microsoft.com/office/drawing/2014/main" id="{39C21C41-8B47-4A95-8877-FE48DC539874}"/>
              </a:ext>
            </a:extLst>
          </p:cNvPr>
          <p:cNvSpPr/>
          <p:nvPr/>
        </p:nvSpPr>
        <p:spPr>
          <a:xfrm>
            <a:off x="3385808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1" name="원형: 비어 있음 88">
            <a:extLst>
              <a:ext uri="{FF2B5EF4-FFF2-40B4-BE49-F238E27FC236}">
                <a16:creationId xmlns:a16="http://schemas.microsoft.com/office/drawing/2014/main" id="{5E65FA50-7126-4FDA-6261-CA3EBA461FB8}"/>
              </a:ext>
            </a:extLst>
          </p:cNvPr>
          <p:cNvSpPr/>
          <p:nvPr/>
        </p:nvSpPr>
        <p:spPr>
          <a:xfrm>
            <a:off x="4337606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2" name="원형: 비어 있음 90">
            <a:extLst>
              <a:ext uri="{FF2B5EF4-FFF2-40B4-BE49-F238E27FC236}">
                <a16:creationId xmlns:a16="http://schemas.microsoft.com/office/drawing/2014/main" id="{2AB9CAAE-1E4A-6A07-356F-5BEF1B95F766}"/>
              </a:ext>
            </a:extLst>
          </p:cNvPr>
          <p:cNvSpPr/>
          <p:nvPr/>
        </p:nvSpPr>
        <p:spPr>
          <a:xfrm>
            <a:off x="5289404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3" name="원형: 비어 있음 93">
            <a:extLst>
              <a:ext uri="{FF2B5EF4-FFF2-40B4-BE49-F238E27FC236}">
                <a16:creationId xmlns:a16="http://schemas.microsoft.com/office/drawing/2014/main" id="{95455F40-036B-69E0-785C-7884D246BF6D}"/>
              </a:ext>
            </a:extLst>
          </p:cNvPr>
          <p:cNvSpPr/>
          <p:nvPr/>
        </p:nvSpPr>
        <p:spPr>
          <a:xfrm>
            <a:off x="6241202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4" name="원형: 비어 있음 95">
            <a:extLst>
              <a:ext uri="{FF2B5EF4-FFF2-40B4-BE49-F238E27FC236}">
                <a16:creationId xmlns:a16="http://schemas.microsoft.com/office/drawing/2014/main" id="{CC4C60A5-2FEC-124D-A28A-C0338562E80E}"/>
              </a:ext>
            </a:extLst>
          </p:cNvPr>
          <p:cNvSpPr/>
          <p:nvPr/>
        </p:nvSpPr>
        <p:spPr>
          <a:xfrm>
            <a:off x="7193000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5" name="원형: 비어 있음 96">
            <a:extLst>
              <a:ext uri="{FF2B5EF4-FFF2-40B4-BE49-F238E27FC236}">
                <a16:creationId xmlns:a16="http://schemas.microsoft.com/office/drawing/2014/main" id="{7B33E385-944B-B740-181C-323758070B45}"/>
              </a:ext>
            </a:extLst>
          </p:cNvPr>
          <p:cNvSpPr/>
          <p:nvPr/>
        </p:nvSpPr>
        <p:spPr>
          <a:xfrm>
            <a:off x="8144798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6" name="원형: 비어 있음 98">
            <a:extLst>
              <a:ext uri="{FF2B5EF4-FFF2-40B4-BE49-F238E27FC236}">
                <a16:creationId xmlns:a16="http://schemas.microsoft.com/office/drawing/2014/main" id="{E7A41297-8580-F7C6-8972-36831CED7F21}"/>
              </a:ext>
            </a:extLst>
          </p:cNvPr>
          <p:cNvSpPr/>
          <p:nvPr/>
        </p:nvSpPr>
        <p:spPr>
          <a:xfrm>
            <a:off x="9096596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7" name="원형: 비어 있음 104">
            <a:extLst>
              <a:ext uri="{FF2B5EF4-FFF2-40B4-BE49-F238E27FC236}">
                <a16:creationId xmlns:a16="http://schemas.microsoft.com/office/drawing/2014/main" id="{5D0E011A-96F6-259D-3D23-DC57261B987F}"/>
              </a:ext>
            </a:extLst>
          </p:cNvPr>
          <p:cNvSpPr/>
          <p:nvPr/>
        </p:nvSpPr>
        <p:spPr>
          <a:xfrm>
            <a:off x="10048394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8" name="원형: 비어 있음 105">
            <a:extLst>
              <a:ext uri="{FF2B5EF4-FFF2-40B4-BE49-F238E27FC236}">
                <a16:creationId xmlns:a16="http://schemas.microsoft.com/office/drawing/2014/main" id="{399CEAAD-90B0-0961-02E2-162B9CDFDDE9}"/>
              </a:ext>
            </a:extLst>
          </p:cNvPr>
          <p:cNvSpPr/>
          <p:nvPr/>
        </p:nvSpPr>
        <p:spPr>
          <a:xfrm>
            <a:off x="11000195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9" name="원형: 비어 있음 106">
            <a:extLst>
              <a:ext uri="{FF2B5EF4-FFF2-40B4-BE49-F238E27FC236}">
                <a16:creationId xmlns:a16="http://schemas.microsoft.com/office/drawing/2014/main" id="{B510AF5E-F23C-719D-C95B-BE4843BA2B74}"/>
              </a:ext>
            </a:extLst>
          </p:cNvPr>
          <p:cNvSpPr/>
          <p:nvPr/>
        </p:nvSpPr>
        <p:spPr>
          <a:xfrm>
            <a:off x="1482212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7E70E736-1AD4-B441-1E92-F08E84B19A8C}"/>
              </a:ext>
            </a:extLst>
          </p:cNvPr>
          <p:cNvSpPr txBox="1"/>
          <p:nvPr/>
        </p:nvSpPr>
        <p:spPr>
          <a:xfrm>
            <a:off x="1138913" y="3801213"/>
            <a:ext cx="103111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첫마을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5단지 </a:t>
            </a:r>
            <a:endParaRPr lang="ko-KR" altLang="en-US" sz="15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67F7A98-214D-A1C3-E3B1-F630B9881AE5}"/>
              </a:ext>
            </a:extLst>
          </p:cNvPr>
          <p:cNvSpPr txBox="1"/>
          <p:nvPr/>
        </p:nvSpPr>
        <p:spPr>
          <a:xfrm>
            <a:off x="2124957" y="3801213"/>
            <a:ext cx="96447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첫마을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4단지 </a:t>
            </a:r>
            <a:endParaRPr lang="ko-KR" altLang="en-US" sz="15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23774EB-A99A-3021-BE27-2922C8298F51}"/>
              </a:ext>
            </a:extLst>
          </p:cNvPr>
          <p:cNvSpPr txBox="1"/>
          <p:nvPr/>
        </p:nvSpPr>
        <p:spPr>
          <a:xfrm>
            <a:off x="3057961" y="3801213"/>
            <a:ext cx="10116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새뜸마을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5,8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</a:t>
            </a:r>
            <a:endParaRPr lang="ko-KR" altLang="en-US" sz="15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19E1639-A6B0-8CEB-2B75-4B421F2728D9}"/>
              </a:ext>
            </a:extLst>
          </p:cNvPr>
          <p:cNvSpPr txBox="1"/>
          <p:nvPr/>
        </p:nvSpPr>
        <p:spPr>
          <a:xfrm>
            <a:off x="3959151" y="3801213"/>
            <a:ext cx="110608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새롬동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커뮤니티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센터</a:t>
            </a:r>
            <a:endParaRPr lang="ko-KR" altLang="en-US" sz="1500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0D3234E-2E05-CAAF-3053-AF364756A808}"/>
              </a:ext>
            </a:extLst>
          </p:cNvPr>
          <p:cNvSpPr txBox="1"/>
          <p:nvPr/>
        </p:nvSpPr>
        <p:spPr>
          <a:xfrm>
            <a:off x="4995708" y="3801213"/>
            <a:ext cx="93656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새뜸마을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7,10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</a:t>
            </a:r>
            <a:endParaRPr lang="ko-KR" altLang="en-US" sz="1500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B9CBDBF-EE4E-925A-C648-FDCE15CDCA8C}"/>
              </a:ext>
            </a:extLst>
          </p:cNvPr>
          <p:cNvSpPr txBox="1"/>
          <p:nvPr/>
        </p:nvSpPr>
        <p:spPr>
          <a:xfrm>
            <a:off x="5917790" y="3801213"/>
            <a:ext cx="99599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가온마을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4,7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</a:t>
            </a:r>
            <a:endParaRPr lang="ko-KR" altLang="en-US" sz="1500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89E1A98-52F6-4FC6-352B-461285C10ECB}"/>
              </a:ext>
            </a:extLst>
          </p:cNvPr>
          <p:cNvSpPr txBox="1"/>
          <p:nvPr/>
        </p:nvSpPr>
        <p:spPr>
          <a:xfrm>
            <a:off x="6846275" y="3801213"/>
            <a:ext cx="105514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다정동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커뮤니티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센터</a:t>
            </a:r>
            <a:endParaRPr lang="ko-KR" altLang="en-US" sz="1500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ED0293D4-D474-30A4-EEFE-4D3FB36EB83A}"/>
              </a:ext>
            </a:extLst>
          </p:cNvPr>
          <p:cNvSpPr txBox="1"/>
          <p:nvPr/>
        </p:nvSpPr>
        <p:spPr>
          <a:xfrm>
            <a:off x="7823782" y="3801213"/>
            <a:ext cx="99120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가온마을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6,9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</a:t>
            </a:r>
            <a:endParaRPr lang="ko-KR" altLang="en-US" sz="15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8E603D3-F00C-AE95-77F4-615DA50425AC}"/>
              </a:ext>
            </a:extLst>
          </p:cNvPr>
          <p:cNvSpPr txBox="1"/>
          <p:nvPr/>
        </p:nvSpPr>
        <p:spPr>
          <a:xfrm>
            <a:off x="8685707" y="3801213"/>
            <a:ext cx="117095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어진중학교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가재마을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9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1500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938A81E7-93A5-05A3-5E18-B68306C1212D}"/>
              </a:ext>
            </a:extLst>
          </p:cNvPr>
          <p:cNvSpPr txBox="1"/>
          <p:nvPr/>
        </p:nvSpPr>
        <p:spPr>
          <a:xfrm>
            <a:off x="9774807" y="3808475"/>
            <a:ext cx="89634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정부세종청사남측</a:t>
            </a:r>
            <a:endParaRPr lang="ko-KR" altLang="en-US" sz="15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407520EF-F6AD-6E2E-D5E9-F32EC4D776CC}"/>
              </a:ext>
            </a:extLst>
          </p:cNvPr>
          <p:cNvSpPr txBox="1"/>
          <p:nvPr/>
        </p:nvSpPr>
        <p:spPr>
          <a:xfrm>
            <a:off x="10716742" y="3808475"/>
            <a:ext cx="921464" cy="562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정부세종청사북측</a:t>
            </a:r>
          </a:p>
        </p:txBody>
      </p:sp>
      <p:sp>
        <p:nvSpPr>
          <p:cNvPr id="152" name="원형: 비어 있음 85">
            <a:extLst>
              <a:ext uri="{FF2B5EF4-FFF2-40B4-BE49-F238E27FC236}">
                <a16:creationId xmlns:a16="http://schemas.microsoft.com/office/drawing/2014/main" id="{1B4442EE-D6C4-DC81-83C6-A0AF7923B596}"/>
              </a:ext>
            </a:extLst>
          </p:cNvPr>
          <p:cNvSpPr/>
          <p:nvPr/>
        </p:nvSpPr>
        <p:spPr>
          <a:xfrm>
            <a:off x="5289407" y="1659089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3" name="원형: 비어 있음 87">
            <a:extLst>
              <a:ext uri="{FF2B5EF4-FFF2-40B4-BE49-F238E27FC236}">
                <a16:creationId xmlns:a16="http://schemas.microsoft.com/office/drawing/2014/main" id="{39C21C41-8B47-4A95-8877-FE48DC539874}"/>
              </a:ext>
            </a:extLst>
          </p:cNvPr>
          <p:cNvSpPr/>
          <p:nvPr/>
        </p:nvSpPr>
        <p:spPr>
          <a:xfrm>
            <a:off x="6241205" y="1659089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4" name="원형: 비어 있음 88">
            <a:extLst>
              <a:ext uri="{FF2B5EF4-FFF2-40B4-BE49-F238E27FC236}">
                <a16:creationId xmlns:a16="http://schemas.microsoft.com/office/drawing/2014/main" id="{5E65FA50-7126-4FDA-6261-CA3EBA461FB8}"/>
              </a:ext>
            </a:extLst>
          </p:cNvPr>
          <p:cNvSpPr/>
          <p:nvPr/>
        </p:nvSpPr>
        <p:spPr>
          <a:xfrm>
            <a:off x="7193003" y="1659089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5" name="원형: 비어 있음 90">
            <a:extLst>
              <a:ext uri="{FF2B5EF4-FFF2-40B4-BE49-F238E27FC236}">
                <a16:creationId xmlns:a16="http://schemas.microsoft.com/office/drawing/2014/main" id="{2AB9CAAE-1E4A-6A07-356F-5BEF1B95F766}"/>
              </a:ext>
            </a:extLst>
          </p:cNvPr>
          <p:cNvSpPr/>
          <p:nvPr/>
        </p:nvSpPr>
        <p:spPr>
          <a:xfrm>
            <a:off x="8144801" y="1659089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6" name="원형: 비어 있음 93">
            <a:extLst>
              <a:ext uri="{FF2B5EF4-FFF2-40B4-BE49-F238E27FC236}">
                <a16:creationId xmlns:a16="http://schemas.microsoft.com/office/drawing/2014/main" id="{95455F40-036B-69E0-785C-7884D246BF6D}"/>
              </a:ext>
            </a:extLst>
          </p:cNvPr>
          <p:cNvSpPr/>
          <p:nvPr/>
        </p:nvSpPr>
        <p:spPr>
          <a:xfrm>
            <a:off x="9096599" y="1659089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7" name="원형: 비어 있음 95">
            <a:extLst>
              <a:ext uri="{FF2B5EF4-FFF2-40B4-BE49-F238E27FC236}">
                <a16:creationId xmlns:a16="http://schemas.microsoft.com/office/drawing/2014/main" id="{CC4C60A5-2FEC-124D-A28A-C0338562E80E}"/>
              </a:ext>
            </a:extLst>
          </p:cNvPr>
          <p:cNvSpPr/>
          <p:nvPr/>
        </p:nvSpPr>
        <p:spPr>
          <a:xfrm>
            <a:off x="10048397" y="1659089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8" name="원형: 비어 있음 96">
            <a:extLst>
              <a:ext uri="{FF2B5EF4-FFF2-40B4-BE49-F238E27FC236}">
                <a16:creationId xmlns:a16="http://schemas.microsoft.com/office/drawing/2014/main" id="{7B33E385-944B-B740-181C-323758070B45}"/>
              </a:ext>
            </a:extLst>
          </p:cNvPr>
          <p:cNvSpPr/>
          <p:nvPr/>
        </p:nvSpPr>
        <p:spPr>
          <a:xfrm>
            <a:off x="11000195" y="1659089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9" name="원형: 비어 있음 106">
            <a:extLst>
              <a:ext uri="{FF2B5EF4-FFF2-40B4-BE49-F238E27FC236}">
                <a16:creationId xmlns:a16="http://schemas.microsoft.com/office/drawing/2014/main" id="{B510AF5E-F23C-719D-C95B-BE4843BA2B74}"/>
              </a:ext>
            </a:extLst>
          </p:cNvPr>
          <p:cNvSpPr/>
          <p:nvPr/>
        </p:nvSpPr>
        <p:spPr>
          <a:xfrm>
            <a:off x="4337609" y="1659089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7E70E736-1AD4-B441-1E92-F08E84B19A8C}"/>
              </a:ext>
            </a:extLst>
          </p:cNvPr>
          <p:cNvSpPr txBox="1"/>
          <p:nvPr/>
        </p:nvSpPr>
        <p:spPr>
          <a:xfrm>
            <a:off x="3994310" y="2122790"/>
            <a:ext cx="103111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반곡동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수루배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마을)</a:t>
            </a:r>
            <a:endParaRPr lang="ko-KR" altLang="en-US" sz="1500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67F7A98-214D-A1C3-E3B1-F630B9881AE5}"/>
              </a:ext>
            </a:extLst>
          </p:cNvPr>
          <p:cNvSpPr txBox="1"/>
          <p:nvPr/>
        </p:nvSpPr>
        <p:spPr>
          <a:xfrm>
            <a:off x="4915510" y="2122790"/>
            <a:ext cx="109415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연구단지</a:t>
            </a:r>
            <a:endParaRPr lang="ko-KR" altLang="en-US" sz="1500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23774EB-A99A-3021-BE27-2922C8298F51}"/>
              </a:ext>
            </a:extLst>
          </p:cNvPr>
          <p:cNvSpPr txBox="1"/>
          <p:nvPr/>
        </p:nvSpPr>
        <p:spPr>
          <a:xfrm>
            <a:off x="5913358" y="2122790"/>
            <a:ext cx="10116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전통문화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체험관</a:t>
            </a:r>
            <a:endParaRPr lang="ko-KR" altLang="en-US" sz="1500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19E1639-A6B0-8CEB-2B75-4B421F2728D9}"/>
              </a:ext>
            </a:extLst>
          </p:cNvPr>
          <p:cNvSpPr txBox="1"/>
          <p:nvPr/>
        </p:nvSpPr>
        <p:spPr>
          <a:xfrm>
            <a:off x="6814548" y="2122790"/>
            <a:ext cx="110608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소방서</a:t>
            </a:r>
            <a:endParaRPr lang="ko-KR" altLang="en-US" sz="15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A0D3234E-2E05-CAAF-3053-AF364756A808}"/>
              </a:ext>
            </a:extLst>
          </p:cNvPr>
          <p:cNvSpPr txBox="1"/>
          <p:nvPr/>
        </p:nvSpPr>
        <p:spPr>
          <a:xfrm>
            <a:off x="7851105" y="2122790"/>
            <a:ext cx="93656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양지고등학교</a:t>
            </a:r>
            <a:endParaRPr lang="ko-KR" altLang="en-US" sz="1500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B9CBDBF-EE4E-925A-C648-FDCE15CDCA8C}"/>
              </a:ext>
            </a:extLst>
          </p:cNvPr>
          <p:cNvSpPr txBox="1"/>
          <p:nvPr/>
        </p:nvSpPr>
        <p:spPr>
          <a:xfrm>
            <a:off x="8773187" y="2122790"/>
            <a:ext cx="99599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한뜰마을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1,2단지 </a:t>
            </a:r>
            <a:endParaRPr lang="ko-KR" altLang="en-US" sz="1500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89E1A98-52F6-4FC6-352B-461285C10ECB}"/>
              </a:ext>
            </a:extLst>
          </p:cNvPr>
          <p:cNvSpPr txBox="1"/>
          <p:nvPr/>
        </p:nvSpPr>
        <p:spPr>
          <a:xfrm>
            <a:off x="9701672" y="2122790"/>
            <a:ext cx="105514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공정거래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위원회</a:t>
            </a:r>
            <a:endParaRPr lang="ko-KR" altLang="en-US" sz="1500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ED0293D4-D474-30A4-EEFE-4D3FB36EB83A}"/>
              </a:ext>
            </a:extLst>
          </p:cNvPr>
          <p:cNvSpPr txBox="1"/>
          <p:nvPr/>
        </p:nvSpPr>
        <p:spPr>
          <a:xfrm>
            <a:off x="10564918" y="2130051"/>
            <a:ext cx="121972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정부세종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청사중앙동</a:t>
            </a:r>
            <a:endParaRPr lang="ko-KR" altLang="en-US" sz="1500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A535B65-24F4-D2FF-50CB-689ECF2F30A4}"/>
              </a:ext>
            </a:extLst>
          </p:cNvPr>
          <p:cNvSpPr txBox="1"/>
          <p:nvPr/>
        </p:nvSpPr>
        <p:spPr>
          <a:xfrm>
            <a:off x="544607" y="3382902"/>
            <a:ext cx="82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 </a:t>
            </a:r>
            <a:r>
              <a:rPr lang="en-US" altLang="ko-KR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endParaRPr lang="ko-KR" altLang="en-US" dirty="0">
              <a:ln w="0"/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A535B65-24F4-D2FF-50CB-689ECF2F30A4}"/>
              </a:ext>
            </a:extLst>
          </p:cNvPr>
          <p:cNvSpPr txBox="1"/>
          <p:nvPr/>
        </p:nvSpPr>
        <p:spPr>
          <a:xfrm>
            <a:off x="3397421" y="1704006"/>
            <a:ext cx="82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 </a:t>
            </a:r>
            <a:r>
              <a:rPr lang="en-US" altLang="ko-KR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endParaRPr lang="ko-KR" altLang="en-US" dirty="0">
              <a:ln w="0"/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A535B65-24F4-D2FF-50CB-689ECF2F30A4}"/>
              </a:ext>
            </a:extLst>
          </p:cNvPr>
          <p:cNvSpPr txBox="1"/>
          <p:nvPr/>
        </p:nvSpPr>
        <p:spPr>
          <a:xfrm>
            <a:off x="542024" y="5064139"/>
            <a:ext cx="82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 </a:t>
            </a:r>
            <a:r>
              <a:rPr lang="en-US" altLang="ko-KR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endParaRPr lang="ko-KR" altLang="en-US" dirty="0">
              <a:ln w="0"/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72" name="사각형: 둥근 모서리 10">
            <a:extLst>
              <a:ext uri="{FF2B5EF4-FFF2-40B4-BE49-F238E27FC236}">
                <a16:creationId xmlns:a16="http://schemas.microsoft.com/office/drawing/2014/main" id="{090E5DE6-2B6B-1F18-ABC7-37799857223D}"/>
              </a:ext>
            </a:extLst>
          </p:cNvPr>
          <p:cNvSpPr/>
          <p:nvPr/>
        </p:nvSpPr>
        <p:spPr>
          <a:xfrm>
            <a:off x="723900" y="1533526"/>
            <a:ext cx="2469756" cy="1327498"/>
          </a:xfrm>
          <a:prstGeom prst="roundRect">
            <a:avLst>
              <a:gd name="adj" fmla="val 32035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800"/>
              </a:lnSpc>
            </a:pPr>
            <a:r>
              <a:rPr lang="ko-KR" altLang="en-US" sz="2200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세종 </a:t>
            </a:r>
            <a:r>
              <a:rPr lang="en-US" altLang="ko-KR" sz="2200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ELT(</a:t>
            </a:r>
            <a:r>
              <a:rPr lang="ko-KR" altLang="en-US" sz="2200" dirty="0" err="1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얼른타</a:t>
            </a:r>
            <a:r>
              <a:rPr lang="en-US" altLang="ko-KR" sz="2200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 algn="ctr">
              <a:lnSpc>
                <a:spcPts val="2800"/>
              </a:lnSpc>
            </a:pPr>
            <a:r>
              <a:rPr lang="ko-KR" altLang="en-US" sz="2200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 노선 제안</a:t>
            </a:r>
          </a:p>
        </p:txBody>
      </p:sp>
    </p:spTree>
    <p:extLst>
      <p:ext uri="{BB962C8B-B14F-4D97-AF65-F5344CB8AC3E}">
        <p14:creationId xmlns:p14="http://schemas.microsoft.com/office/powerpoint/2010/main" val="477728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무료로 다운로드 가능한 Bus 벡터 &amp; 일러스트 | Freepik">
            <a:extLst>
              <a:ext uri="{FF2B5EF4-FFF2-40B4-BE49-F238E27FC236}">
                <a16:creationId xmlns:a16="http://schemas.microsoft.com/office/drawing/2014/main" id="{4A5C74B6-B807-3AE5-5AC2-2987C0C32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89" r="50000"/>
          <a:stretch/>
        </p:blipFill>
        <p:spPr bwMode="auto">
          <a:xfrm>
            <a:off x="414074" y="2017365"/>
            <a:ext cx="2981325" cy="155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5999C7-A727-B17C-48EB-C3C788842BF9}"/>
              </a:ext>
            </a:extLst>
          </p:cNvPr>
          <p:cNvSpPr txBox="1"/>
          <p:nvPr/>
        </p:nvSpPr>
        <p:spPr>
          <a:xfrm>
            <a:off x="3456141" y="1982446"/>
            <a:ext cx="8734926" cy="1347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두루타</a:t>
            </a:r>
            <a:r>
              <a:rPr kumimoji="0" lang="ko-KR" altLang="ko-KR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버스 </a:t>
            </a:r>
            <a:br>
              <a:rPr lang="en-US" altLang="ko-KR" b="1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</a:b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이용대상은 주로 고령층으로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주민이동편의를 위해 생긴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콜버스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(</a:t>
            </a:r>
            <a:r>
              <a:rPr kumimoji="0" lang="ko-KR" altLang="en-US" sz="16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면지역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위주 운행</a:t>
            </a:r>
            <a:r>
              <a:rPr lang="en-US" altLang="ko-KR" sz="1600" dirty="0">
                <a:solidFill>
                  <a:srgbClr val="44444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b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앱으로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실시간 예약 시 </a:t>
            </a:r>
            <a:r>
              <a:rPr kumimoji="0" lang="ko-KR" altLang="en-US" sz="1600" b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</a:t>
            </a:r>
            <a:r>
              <a:rPr kumimoji="0" lang="ko-KR" altLang="ko-KR" sz="160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중교통 이용이 불편한 지역</a:t>
            </a:r>
            <a: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에서도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쉽게 이용 가능</a:t>
            </a:r>
            <a:br>
              <a:rPr lang="en-US" altLang="ko-KR" dirty="0"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4" descr="무료로 다운로드 가능한 Bus 벡터 &amp; 일러스트 | Freepik">
            <a:extLst>
              <a:ext uri="{FF2B5EF4-FFF2-40B4-BE49-F238E27FC236}">
                <a16:creationId xmlns:a16="http://schemas.microsoft.com/office/drawing/2014/main" id="{36C61F1E-DBD6-5F31-1EDA-662E3331F2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6648"/>
          <a:stretch/>
        </p:blipFill>
        <p:spPr bwMode="auto">
          <a:xfrm>
            <a:off x="8651821" y="4132039"/>
            <a:ext cx="2981325" cy="149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4C7121-7580-4D9D-4D54-A91A756FFA5A}"/>
              </a:ext>
            </a:extLst>
          </p:cNvPr>
          <p:cNvSpPr txBox="1"/>
          <p:nvPr/>
        </p:nvSpPr>
        <p:spPr>
          <a:xfrm>
            <a:off x="2673531" y="4361612"/>
            <a:ext cx="5787558" cy="1035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셔클</a:t>
            </a:r>
            <a:br>
              <a:rPr lang="en-US" altLang="ko-KR" b="1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정해진 노선에 따라 다니는 버스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X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=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합승해도 되는 택시 </a:t>
            </a: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marR="0" lvl="0" indent="0" algn="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수요응답형으로 최적의 운행거리를 따져 호출한 이용객을 태우러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감 </a:t>
            </a:r>
            <a:endParaRPr lang="en-US" altLang="ko-KR" dirty="0">
              <a:solidFill>
                <a:srgbClr val="444444"/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9E8EDEE-C8A4-CDDE-30DC-B89316D373C7}"/>
              </a:ext>
            </a:extLst>
          </p:cNvPr>
          <p:cNvSpPr/>
          <p:nvPr/>
        </p:nvSpPr>
        <p:spPr>
          <a:xfrm>
            <a:off x="3522816" y="3161624"/>
            <a:ext cx="7661439" cy="558646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면지역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위주 운행 →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행복도시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조치원 시민은 출퇴근용으로 이용 불가 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29E282F-5EDB-F739-04E8-14F95A896800}"/>
              </a:ext>
            </a:extLst>
          </p:cNvPr>
          <p:cNvSpPr/>
          <p:nvPr/>
        </p:nvSpPr>
        <p:spPr>
          <a:xfrm>
            <a:off x="1195903" y="5622702"/>
            <a:ext cx="10043160" cy="558646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구독형 요금제로 꽤 비싸고, 오히려 사용자가 증가하면서 대기시간이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길어짐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→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출퇴근용으로 부적합</a:t>
            </a:r>
            <a:endParaRPr lang="ko-KR" altLang="en-US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FD6697F-6601-C095-6D37-0E44BF5B9F72}"/>
              </a:ext>
            </a:extLst>
          </p:cNvPr>
          <p:cNvSpPr txBox="1">
            <a:spLocks/>
          </p:cNvSpPr>
          <p:nvPr/>
        </p:nvSpPr>
        <p:spPr>
          <a:xfrm>
            <a:off x="728394" y="1136052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기존 세종특별자치시 버스 종류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734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무료로 다운로드 가능한 Bus 벡터 &amp; 일러스트 | Freepik">
            <a:extLst>
              <a:ext uri="{FF2B5EF4-FFF2-40B4-BE49-F238E27FC236}">
                <a16:creationId xmlns:a16="http://schemas.microsoft.com/office/drawing/2014/main" id="{24BBE20A-4D89-8831-EC9C-23F8896415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3" t="7221" r="53349" b="50000"/>
          <a:stretch/>
        </p:blipFill>
        <p:spPr bwMode="auto">
          <a:xfrm>
            <a:off x="823986" y="2049225"/>
            <a:ext cx="2790857" cy="161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199BF0-E67D-A666-8B9B-73178873DB32}"/>
              </a:ext>
            </a:extLst>
          </p:cNvPr>
          <p:cNvSpPr txBox="1"/>
          <p:nvPr/>
        </p:nvSpPr>
        <p:spPr>
          <a:xfrm>
            <a:off x="3817861" y="1953222"/>
            <a:ext cx="7383780" cy="1035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i="0" u="none" strike="noStrike" cap="none" normalizeH="0" baseline="0" dirty="0">
                <a:ln>
                  <a:noFill/>
                </a:ln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BRT </a:t>
            </a:r>
            <a:r>
              <a:rPr kumimoji="0" lang="ko-KR" altLang="ko-KR" sz="2000" i="0" u="none" strike="noStrike" cap="none" normalizeH="0" baseline="0" dirty="0" err="1">
                <a:ln>
                  <a:noFill/>
                </a:ln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바로타</a:t>
            </a:r>
            <a:r>
              <a:rPr kumimoji="0" lang="ko-KR" altLang="ko-KR" sz="2000" i="0" u="none" strike="noStrike" cap="none" normalizeH="0" baseline="0" dirty="0">
                <a:ln>
                  <a:noFill/>
                </a:ln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버스 </a:t>
            </a:r>
            <a:br>
              <a:rPr lang="en-US" altLang="ko-KR" b="1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세종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특별자치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시와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주변 도시를 연결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하는 광역간선 급행버스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주변 도시로 출퇴근 하는 사람들에게는 적합한 버스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C54FE32-B63A-1D66-654F-D020D597659F}"/>
              </a:ext>
            </a:extLst>
          </p:cNvPr>
          <p:cNvSpPr/>
          <p:nvPr/>
        </p:nvSpPr>
        <p:spPr>
          <a:xfrm>
            <a:off x="3864444" y="3089632"/>
            <a:ext cx="7458100" cy="558646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시내 출퇴근용으로는 돌아가는 노선과 긴 배차간격을 지니고 있어 부적합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96FB30-B803-1FDF-22A8-1FE5B4238D85}"/>
              </a:ext>
            </a:extLst>
          </p:cNvPr>
          <p:cNvSpPr txBox="1"/>
          <p:nvPr/>
        </p:nvSpPr>
        <p:spPr>
          <a:xfrm>
            <a:off x="999141" y="4405885"/>
            <a:ext cx="2939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신설되는 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ELT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얼른타</a:t>
            </a:r>
            <a:r>
              <a:rPr lang="ko-KR" altLang="en-US" sz="2000" b="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버스</a:t>
            </a:r>
            <a:endParaRPr lang="ko-KR" altLang="en-US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0" name="Picture 2" descr="무료로 다운로드 가능한 Bus 벡터 &amp; 일러스트 | Freepik">
            <a:extLst>
              <a:ext uri="{FF2B5EF4-FFF2-40B4-BE49-F238E27FC236}">
                <a16:creationId xmlns:a16="http://schemas.microsoft.com/office/drawing/2014/main" id="{F004165C-B543-6140-1592-9665D4715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38" t="8273" r="4753" b="54661"/>
          <a:stretch/>
        </p:blipFill>
        <p:spPr bwMode="auto">
          <a:xfrm>
            <a:off x="924696" y="4853720"/>
            <a:ext cx="3088640" cy="139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7EE8195-12BC-8711-15E8-3B452DABC8CE}"/>
              </a:ext>
            </a:extLst>
          </p:cNvPr>
          <p:cNvSpPr/>
          <p:nvPr/>
        </p:nvSpPr>
        <p:spPr>
          <a:xfrm>
            <a:off x="4486550" y="4177018"/>
            <a:ext cx="3088640" cy="22791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i="0" u="sng" dirty="0">
                <a:solidFill>
                  <a:schemeClr val="tx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차별성</a:t>
            </a:r>
            <a:endParaRPr lang="en-US" altLang="ko-KR" i="0" u="sng" dirty="0">
              <a:solidFill>
                <a:schemeClr val="tx1"/>
              </a:solidFill>
              <a:effectLst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0" i="0" dirty="0"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배차 간격 단축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0" i="0" dirty="0"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출퇴근 시간 위주 운행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0" i="0" dirty="0"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짧은 노선 길이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0" i="0" dirty="0"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밀집 인구 지역 운행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D76CC6B-60E5-1215-EC56-9FFB13405120}"/>
              </a:ext>
            </a:extLst>
          </p:cNvPr>
          <p:cNvSpPr/>
          <p:nvPr/>
        </p:nvSpPr>
        <p:spPr>
          <a:xfrm>
            <a:off x="7976626" y="4177018"/>
            <a:ext cx="3088640" cy="22791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i="0" u="sng" dirty="0">
                <a:solidFill>
                  <a:schemeClr val="tx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독창성</a:t>
            </a:r>
            <a:endParaRPr lang="en-US" altLang="ko-KR" u="sng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0" i="0" dirty="0"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 유연성</a:t>
            </a:r>
            <a:br>
              <a:rPr lang="en-US" altLang="ko-KR" sz="1600" b="0" i="0" dirty="0"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1600" b="0" i="0" dirty="0"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수요에 따라 노선 조정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0" i="0" dirty="0"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빅데이터 분석 시스템 도입</a:t>
            </a:r>
            <a:endParaRPr lang="en-US" altLang="ko-KR" sz="1600" b="0" i="0" dirty="0">
              <a:solidFill>
                <a:schemeClr val="tx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0" i="0" dirty="0"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친환경 차량 도입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C798D47-0625-3028-E2E2-47919E49584D}"/>
              </a:ext>
            </a:extLst>
          </p:cNvPr>
          <p:cNvSpPr txBox="1">
            <a:spLocks/>
          </p:cNvSpPr>
          <p:nvPr/>
        </p:nvSpPr>
        <p:spPr>
          <a:xfrm>
            <a:off x="728394" y="1136052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기존 세종특별자치시 버스 종류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612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67DF055C-3EC8-4828-55F6-E0B4E1E7CC28}"/>
              </a:ext>
            </a:extLst>
          </p:cNvPr>
          <p:cNvSpPr/>
          <p:nvPr/>
        </p:nvSpPr>
        <p:spPr>
          <a:xfrm>
            <a:off x="2085158" y="1518228"/>
            <a:ext cx="2610141" cy="79776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세종특별자치시 기본 정보</a:t>
            </a:r>
            <a:endParaRPr lang="en-US" altLang="ko-KR" sz="12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및</a:t>
            </a:r>
            <a:r>
              <a:rPr lang="en-US" altLang="ko-KR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 노선 정보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059F8A4-9B39-1138-A982-BE495862502F}"/>
              </a:ext>
            </a:extLst>
          </p:cNvPr>
          <p:cNvSpPr txBox="1">
            <a:spLocks/>
          </p:cNvSpPr>
          <p:nvPr/>
        </p:nvSpPr>
        <p:spPr>
          <a:xfrm>
            <a:off x="2234323" y="5784682"/>
            <a:ext cx="7886130" cy="852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구역별 사회 경제 지표와 버스 노선 운행 특성 등을 고려한 합리적 노선 개편 방법</a:t>
            </a:r>
          </a:p>
          <a:p>
            <a:r>
              <a:rPr lang="ko-KR" altLang="en-US" sz="1800" dirty="0"/>
              <a:t>노선 투입의 우선순위를 정하는 방법론으로 활용 가능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5C42A7-246F-9B8A-2442-F2FF0E4D1FDC}"/>
              </a:ext>
            </a:extLst>
          </p:cNvPr>
          <p:cNvSpPr/>
          <p:nvPr/>
        </p:nvSpPr>
        <p:spPr>
          <a:xfrm>
            <a:off x="1717361" y="2529800"/>
            <a:ext cx="161645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분석 구역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C6ECCC-BDDB-E892-C7D3-0A436A435273}"/>
              </a:ext>
            </a:extLst>
          </p:cNvPr>
          <p:cNvSpPr/>
          <p:nvPr/>
        </p:nvSpPr>
        <p:spPr>
          <a:xfrm>
            <a:off x="3450478" y="2535514"/>
            <a:ext cx="161645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구역에 해당하는</a:t>
            </a:r>
            <a:b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 </a:t>
            </a:r>
            <a:r>
              <a:rPr lang="ko-KR" altLang="en-US" sz="10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노선별</a:t>
            </a: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변수 측정</a:t>
            </a:r>
            <a:b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노선용량</a:t>
            </a: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노선밀도</a:t>
            </a: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배차횟수</a:t>
            </a: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9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DB8FB4-C0FB-03DB-5B76-D21DE4691FFA}"/>
              </a:ext>
            </a:extLst>
          </p:cNvPr>
          <p:cNvSpPr/>
          <p:nvPr/>
        </p:nvSpPr>
        <p:spPr>
          <a:xfrm>
            <a:off x="1717942" y="3303929"/>
            <a:ext cx="161645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구역별 인구 배정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AE3951E-EBBB-3D75-A583-4EAE510122FE}"/>
              </a:ext>
            </a:extLst>
          </p:cNvPr>
          <p:cNvSpPr/>
          <p:nvPr/>
        </p:nvSpPr>
        <p:spPr>
          <a:xfrm>
            <a:off x="3450478" y="3313277"/>
            <a:ext cx="533579" cy="532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</a:t>
            </a:r>
            <a:br>
              <a:rPr lang="en-US" altLang="ko-KR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용량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A1801EF-B01D-9221-ADB4-5D0D7EF18414}"/>
              </a:ext>
            </a:extLst>
          </p:cNvPr>
          <p:cNvSpPr/>
          <p:nvPr/>
        </p:nvSpPr>
        <p:spPr>
          <a:xfrm>
            <a:off x="3986836" y="3312448"/>
            <a:ext cx="533579" cy="532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</a:t>
            </a:r>
            <a:br>
              <a:rPr lang="en-US" altLang="ko-KR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범위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5E63B9A-7BE7-0973-2859-765160778123}"/>
              </a:ext>
            </a:extLst>
          </p:cNvPr>
          <p:cNvSpPr/>
          <p:nvPr/>
        </p:nvSpPr>
        <p:spPr>
          <a:xfrm>
            <a:off x="4527438" y="3313277"/>
            <a:ext cx="533579" cy="532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배차</a:t>
            </a:r>
            <a:br>
              <a:rPr lang="en-US" altLang="ko-KR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횟수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5C1736A-F251-43A8-3E75-971912B31728}"/>
              </a:ext>
            </a:extLst>
          </p:cNvPr>
          <p:cNvSpPr/>
          <p:nvPr/>
        </p:nvSpPr>
        <p:spPr>
          <a:xfrm>
            <a:off x="1717361" y="4108494"/>
            <a:ext cx="161645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구역별 인구에 대한 </a:t>
            </a:r>
            <a:b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등급지정</a:t>
            </a:r>
            <a:b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인구가 높을수록 최대등급</a:t>
            </a: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9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013B9AC-C03C-7D66-7204-50D25BC7B971}"/>
              </a:ext>
            </a:extLst>
          </p:cNvPr>
          <p:cNvSpPr/>
          <p:nvPr/>
        </p:nvSpPr>
        <p:spPr>
          <a:xfrm>
            <a:off x="3390229" y="4108494"/>
            <a:ext cx="1711428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표준화된 각각의 변수에 대한 </a:t>
            </a:r>
            <a:b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등급지정</a:t>
            </a:r>
            <a:b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변수가 낮을수록 최대등급</a:t>
            </a: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9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5E3C0E9-EA7C-4EEC-5470-CBAE3F0F27B7}"/>
              </a:ext>
            </a:extLst>
          </p:cNvPr>
          <p:cNvSpPr/>
          <p:nvPr/>
        </p:nvSpPr>
        <p:spPr>
          <a:xfrm>
            <a:off x="1717361" y="4912605"/>
            <a:ext cx="338429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구역에 배정된 등급의 합계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09D70E2B-899D-87D6-231B-40E667C11830}"/>
              </a:ext>
            </a:extLst>
          </p:cNvPr>
          <p:cNvSpPr/>
          <p:nvPr/>
        </p:nvSpPr>
        <p:spPr>
          <a:xfrm>
            <a:off x="6857172" y="1639413"/>
            <a:ext cx="3384296" cy="54864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구역별 링크에 배정</a:t>
            </a:r>
            <a:b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</a:t>
            </a:r>
            <a: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2-3</a:t>
            </a: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개의 구역에 </a:t>
            </a:r>
            <a:r>
              <a:rPr lang="ko-KR" altLang="en-US" sz="10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걸쳐있는</a:t>
            </a: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링크일 경우</a:t>
            </a:r>
            <a: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b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등급의 평균</a:t>
            </a:r>
            <a: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10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1E724ED-9A1C-0954-4091-06E266D74996}"/>
              </a:ext>
            </a:extLst>
          </p:cNvPr>
          <p:cNvSpPr/>
          <p:nvPr/>
        </p:nvSpPr>
        <p:spPr>
          <a:xfrm>
            <a:off x="6736156" y="2468978"/>
            <a:ext cx="338429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구역별 링크길이에 배정된 등급 계산</a:t>
            </a:r>
            <a:br>
              <a:rPr lang="en-US" altLang="ko-KR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= </a:t>
            </a:r>
            <a:r>
              <a:rPr lang="ko-KR" altLang="en-US" sz="11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입계</a:t>
            </a:r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1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링크값</a:t>
            </a:r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도출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A733E01-C0E9-31F5-97BC-C8826F8EF2E0}"/>
              </a:ext>
            </a:extLst>
          </p:cNvPr>
          <p:cNvSpPr/>
          <p:nvPr/>
        </p:nvSpPr>
        <p:spPr>
          <a:xfrm>
            <a:off x="6795228" y="3286546"/>
            <a:ext cx="1109420" cy="5486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링크별</a:t>
            </a:r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br>
              <a:rPr lang="en-US" altLang="ko-KR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2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임계링크값</a:t>
            </a:r>
            <a:endParaRPr lang="ko-KR" altLang="en-US" sz="12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0C528A9-2F9D-0C07-9F65-15EBECC4E5B5}"/>
              </a:ext>
            </a:extLst>
          </p:cNvPr>
          <p:cNvSpPr/>
          <p:nvPr/>
        </p:nvSpPr>
        <p:spPr>
          <a:xfrm>
            <a:off x="7934184" y="3288258"/>
            <a:ext cx="1109420" cy="5486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구역별 등급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D67AC63-5381-248F-938B-52BAC8A99411}"/>
              </a:ext>
            </a:extLst>
          </p:cNvPr>
          <p:cNvSpPr/>
          <p:nvPr/>
        </p:nvSpPr>
        <p:spPr>
          <a:xfrm>
            <a:off x="9102676" y="3286546"/>
            <a:ext cx="1109420" cy="5486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기존 노선 정보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02312E0-0679-25A9-A321-A2C6FA8A2B46}"/>
              </a:ext>
            </a:extLst>
          </p:cNvPr>
          <p:cNvSpPr/>
          <p:nvPr/>
        </p:nvSpPr>
        <p:spPr>
          <a:xfrm>
            <a:off x="6795228" y="4064534"/>
            <a:ext cx="338429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 가지 정보 비교</a:t>
            </a:r>
          </a:p>
        </p:txBody>
      </p:sp>
      <p:sp>
        <p:nvSpPr>
          <p:cNvPr id="44" name="육각형 43">
            <a:extLst>
              <a:ext uri="{FF2B5EF4-FFF2-40B4-BE49-F238E27FC236}">
                <a16:creationId xmlns:a16="http://schemas.microsoft.com/office/drawing/2014/main" id="{3256FFD1-51D2-D351-9A1C-76655F6570EA}"/>
              </a:ext>
            </a:extLst>
          </p:cNvPr>
          <p:cNvSpPr/>
          <p:nvPr/>
        </p:nvSpPr>
        <p:spPr>
          <a:xfrm>
            <a:off x="6759775" y="4883406"/>
            <a:ext cx="3419749" cy="548639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최적 신규 노선 도출</a:t>
            </a:r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9B1302EE-9F62-71C2-BEE0-282F3BB4C998}"/>
              </a:ext>
            </a:extLst>
          </p:cNvPr>
          <p:cNvSpPr/>
          <p:nvPr/>
        </p:nvSpPr>
        <p:spPr>
          <a:xfrm>
            <a:off x="2370666" y="3084154"/>
            <a:ext cx="296333" cy="21977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화살표: 아래쪽 47">
            <a:extLst>
              <a:ext uri="{FF2B5EF4-FFF2-40B4-BE49-F238E27FC236}">
                <a16:creationId xmlns:a16="http://schemas.microsoft.com/office/drawing/2014/main" id="{DA285BF4-4F02-C248-213E-F950B5356A87}"/>
              </a:ext>
            </a:extLst>
          </p:cNvPr>
          <p:cNvSpPr/>
          <p:nvPr/>
        </p:nvSpPr>
        <p:spPr>
          <a:xfrm>
            <a:off x="2370666" y="3852569"/>
            <a:ext cx="296333" cy="25284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A03C4B3F-7D7D-774E-DA74-E5FF4D5BD740}"/>
              </a:ext>
            </a:extLst>
          </p:cNvPr>
          <p:cNvSpPr/>
          <p:nvPr/>
        </p:nvSpPr>
        <p:spPr>
          <a:xfrm>
            <a:off x="4138571" y="3850981"/>
            <a:ext cx="296333" cy="25284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아래쪽 53">
            <a:extLst>
              <a:ext uri="{FF2B5EF4-FFF2-40B4-BE49-F238E27FC236}">
                <a16:creationId xmlns:a16="http://schemas.microsoft.com/office/drawing/2014/main" id="{57E59366-24C9-D001-788D-6F88D58BA8E1}"/>
              </a:ext>
            </a:extLst>
          </p:cNvPr>
          <p:cNvSpPr/>
          <p:nvPr/>
        </p:nvSpPr>
        <p:spPr>
          <a:xfrm>
            <a:off x="2366692" y="4660793"/>
            <a:ext cx="296333" cy="25284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화살표: 아래쪽 54">
            <a:extLst>
              <a:ext uri="{FF2B5EF4-FFF2-40B4-BE49-F238E27FC236}">
                <a16:creationId xmlns:a16="http://schemas.microsoft.com/office/drawing/2014/main" id="{3336C3E7-39B5-B785-3021-4F585A40840D}"/>
              </a:ext>
            </a:extLst>
          </p:cNvPr>
          <p:cNvSpPr/>
          <p:nvPr/>
        </p:nvSpPr>
        <p:spPr>
          <a:xfrm>
            <a:off x="4134597" y="4659205"/>
            <a:ext cx="296333" cy="25284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99F0A78C-319E-242E-EE99-A56A89E7A2D3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43308" y="1894554"/>
            <a:ext cx="216000" cy="108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FC87E567-44D8-92BE-9E89-085317B2C3E5}"/>
              </a:ext>
            </a:extLst>
          </p:cNvPr>
          <p:cNvCxnSpPr>
            <a:cxnSpLocks/>
          </p:cNvCxnSpPr>
          <p:nvPr/>
        </p:nvCxnSpPr>
        <p:spPr>
          <a:xfrm rot="5400000">
            <a:off x="2858403" y="1894553"/>
            <a:ext cx="216000" cy="108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7585D36C-FD92-5E43-9040-8AFA1FE7A5B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10068" y="2841155"/>
            <a:ext cx="216000" cy="72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47A5B6E0-BE3A-142F-4A8A-80A1A6B5D1BF}"/>
              </a:ext>
            </a:extLst>
          </p:cNvPr>
          <p:cNvCxnSpPr>
            <a:cxnSpLocks/>
          </p:cNvCxnSpPr>
          <p:nvPr/>
        </p:nvCxnSpPr>
        <p:spPr>
          <a:xfrm rot="5400000">
            <a:off x="3788339" y="2841154"/>
            <a:ext cx="216000" cy="72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325125CD-D336-90D0-3F7E-A360288E7F44}"/>
              </a:ext>
            </a:extLst>
          </p:cNvPr>
          <p:cNvCxnSpPr>
            <a:cxnSpLocks/>
          </p:cNvCxnSpPr>
          <p:nvPr/>
        </p:nvCxnSpPr>
        <p:spPr>
          <a:xfrm>
            <a:off x="4257397" y="3206330"/>
            <a:ext cx="463" cy="1061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2CF7ED67-F4B3-1090-55AF-BB7D89FC5461}"/>
              </a:ext>
            </a:extLst>
          </p:cNvPr>
          <p:cNvCxnSpPr>
            <a:cxnSpLocks/>
          </p:cNvCxnSpPr>
          <p:nvPr/>
        </p:nvCxnSpPr>
        <p:spPr>
          <a:xfrm rot="16200000" flipH="1">
            <a:off x="8935847" y="2615373"/>
            <a:ext cx="252000" cy="108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BDEA0FA1-4F4F-2B3B-0529-4030B8E3C6AA}"/>
              </a:ext>
            </a:extLst>
          </p:cNvPr>
          <p:cNvCxnSpPr>
            <a:cxnSpLocks/>
          </p:cNvCxnSpPr>
          <p:nvPr/>
        </p:nvCxnSpPr>
        <p:spPr>
          <a:xfrm rot="5400000">
            <a:off x="7856162" y="2615290"/>
            <a:ext cx="252000" cy="108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65EC2CD-36B5-1422-2665-D1BD71E97434}"/>
              </a:ext>
            </a:extLst>
          </p:cNvPr>
          <p:cNvCxnSpPr>
            <a:cxnSpLocks/>
          </p:cNvCxnSpPr>
          <p:nvPr/>
        </p:nvCxnSpPr>
        <p:spPr>
          <a:xfrm>
            <a:off x="8521847" y="3099320"/>
            <a:ext cx="231" cy="188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화살표: 아래쪽 70">
            <a:extLst>
              <a:ext uri="{FF2B5EF4-FFF2-40B4-BE49-F238E27FC236}">
                <a16:creationId xmlns:a16="http://schemas.microsoft.com/office/drawing/2014/main" id="{C7847ADE-FF42-8627-3AB0-8A28A4B72F88}"/>
              </a:ext>
            </a:extLst>
          </p:cNvPr>
          <p:cNvSpPr/>
          <p:nvPr/>
        </p:nvSpPr>
        <p:spPr>
          <a:xfrm>
            <a:off x="8414320" y="3843782"/>
            <a:ext cx="296333" cy="212057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화살표: 아래쪽 71">
            <a:extLst>
              <a:ext uri="{FF2B5EF4-FFF2-40B4-BE49-F238E27FC236}">
                <a16:creationId xmlns:a16="http://schemas.microsoft.com/office/drawing/2014/main" id="{92A16843-0B29-F94A-7D9C-999BD7192217}"/>
              </a:ext>
            </a:extLst>
          </p:cNvPr>
          <p:cNvSpPr/>
          <p:nvPr/>
        </p:nvSpPr>
        <p:spPr>
          <a:xfrm>
            <a:off x="8408765" y="4613174"/>
            <a:ext cx="296333" cy="26980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화살표: 위로 굽음 72">
            <a:extLst>
              <a:ext uri="{FF2B5EF4-FFF2-40B4-BE49-F238E27FC236}">
                <a16:creationId xmlns:a16="http://schemas.microsoft.com/office/drawing/2014/main" id="{0243FEE2-2949-B690-7038-A5D6F3DBD204}"/>
              </a:ext>
            </a:extLst>
          </p:cNvPr>
          <p:cNvSpPr/>
          <p:nvPr/>
        </p:nvSpPr>
        <p:spPr>
          <a:xfrm>
            <a:off x="5106804" y="1537149"/>
            <a:ext cx="780971" cy="3718524"/>
          </a:xfrm>
          <a:prstGeom prst="bentUpArrow">
            <a:avLst>
              <a:gd name="adj1" fmla="val 19665"/>
              <a:gd name="adj2" fmla="val 25000"/>
              <a:gd name="adj3" fmla="val 25000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F3FFF1DD-9652-C37D-3645-2CD56F7B67F5}"/>
              </a:ext>
            </a:extLst>
          </p:cNvPr>
          <p:cNvSpPr/>
          <p:nvPr/>
        </p:nvSpPr>
        <p:spPr>
          <a:xfrm>
            <a:off x="5614624" y="1680891"/>
            <a:ext cx="1242548" cy="442426"/>
          </a:xfrm>
          <a:prstGeom prst="rightArrow">
            <a:avLst>
              <a:gd name="adj1" fmla="val 36221"/>
              <a:gd name="adj2" fmla="val 27036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13AFFCF-B44A-E10E-825A-386E798C6AC8}"/>
              </a:ext>
            </a:extLst>
          </p:cNvPr>
          <p:cNvSpPr/>
          <p:nvPr/>
        </p:nvSpPr>
        <p:spPr>
          <a:xfrm>
            <a:off x="5441549" y="1403122"/>
            <a:ext cx="580361" cy="40264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B678E19-D1C9-EF41-FF54-9AD1B4751144}"/>
              </a:ext>
            </a:extLst>
          </p:cNvPr>
          <p:cNvSpPr/>
          <p:nvPr/>
        </p:nvSpPr>
        <p:spPr>
          <a:xfrm>
            <a:off x="5628066" y="1896113"/>
            <a:ext cx="126214" cy="13444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화살표: 아래쪽 76">
            <a:extLst>
              <a:ext uri="{FF2B5EF4-FFF2-40B4-BE49-F238E27FC236}">
                <a16:creationId xmlns:a16="http://schemas.microsoft.com/office/drawing/2014/main" id="{D0D518DA-F247-1A55-86A7-CE6B4452E258}"/>
              </a:ext>
            </a:extLst>
          </p:cNvPr>
          <p:cNvSpPr/>
          <p:nvPr/>
        </p:nvSpPr>
        <p:spPr>
          <a:xfrm>
            <a:off x="8408765" y="2193263"/>
            <a:ext cx="296333" cy="26904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6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FF3A5A0-BE4F-2852-CBC1-36026DBFBD12}"/>
              </a:ext>
            </a:extLst>
          </p:cNvPr>
          <p:cNvSpPr txBox="1">
            <a:spLocks/>
          </p:cNvSpPr>
          <p:nvPr/>
        </p:nvSpPr>
        <p:spPr>
          <a:xfrm>
            <a:off x="762679" y="1389495"/>
            <a:ext cx="4009346" cy="458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목적 함수</a:t>
            </a:r>
            <a:r>
              <a:rPr lang="en-US" altLang="ko-KR" sz="2000" dirty="0"/>
              <a:t>(Objective Function)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D0B17ABA-50E5-9B81-2CF4-B3E1CE1764F2}"/>
              </a:ext>
            </a:extLst>
          </p:cNvPr>
          <p:cNvSpPr txBox="1">
            <a:spLocks/>
          </p:cNvSpPr>
          <p:nvPr/>
        </p:nvSpPr>
        <p:spPr>
          <a:xfrm>
            <a:off x="5805147" y="1389495"/>
            <a:ext cx="5399996" cy="503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 용량</a:t>
            </a:r>
            <a:r>
              <a:rPr lang="en-US" altLang="ko-KR" sz="2000" dirty="0"/>
              <a:t>(Bus Capacity)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3224BD-0241-927D-C4BF-68F11A67ADD7}"/>
                  </a:ext>
                </a:extLst>
              </p:cNvPr>
              <p:cNvSpPr txBox="1"/>
              <p:nvPr/>
            </p:nvSpPr>
            <p:spPr>
              <a:xfrm>
                <a:off x="5882344" y="2444366"/>
                <a:ext cx="2033743" cy="7560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altLang="ko-K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𝐀</m:t>
                      </m:r>
                      <m:r>
                        <a:rPr lang="ko-KR" altLang="en-US" sz="2400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b="1" i="1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altLang="ko-KR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𝐒</m:t>
                          </m:r>
                          <m:r>
                            <a:rPr lang="ko-KR" altLang="en-US" sz="2400" b="1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ko-KR" altLang="en-US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ko-KR" altLang="en-US" sz="2400" b="1" i="1">
                              <a:latin typeface="Cambria Math" panose="02040503050406030204" pitchFamily="18" charset="0"/>
                            </a:rPr>
                            <m:t>𝑷𝒐𝒑</m:t>
                          </m:r>
                        </m:den>
                      </m:f>
                    </m:oMath>
                  </m:oMathPara>
                </a14:m>
                <a:endParaRPr lang="ko-KR" altLang="en-US" sz="2400" b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3224BD-0241-927D-C4BF-68F11A67A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344" y="2444366"/>
                <a:ext cx="2033743" cy="7560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E0C6B84-D45E-2B4B-BC36-AF2FC1797244}"/>
                  </a:ext>
                </a:extLst>
              </p:cNvPr>
              <p:cNvSpPr/>
              <p:nvPr/>
            </p:nvSpPr>
            <p:spPr>
              <a:xfrm>
                <a:off x="5943308" y="3416566"/>
                <a:ext cx="2742289" cy="13638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2500"/>
                  </a:lnSpc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Capacity score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>
                  <a:lnSpc>
                    <a:spcPts val="25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Route length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>
                  <a:lnSpc>
                    <a:spcPts val="25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𝑃𝑜𝑝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Population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>
                  <a:lnSpc>
                    <a:spcPts val="25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𝐵𝑆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Total daily bus seats</a:t>
                </a:r>
                <a:endParaRPr lang="en-US" altLang="ko-KR" i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E0C6B84-D45E-2B4B-BC36-AF2FC17972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308" y="3416566"/>
                <a:ext cx="2742289" cy="1363835"/>
              </a:xfrm>
              <a:prstGeom prst="rect">
                <a:avLst/>
              </a:prstGeom>
              <a:blipFill>
                <a:blip r:embed="rId4"/>
                <a:stretch>
                  <a:fillRect l="-667" r="-889"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CC77CF2-0B5F-85B5-C66D-F0637B6ED90F}"/>
              </a:ext>
            </a:extLst>
          </p:cNvPr>
          <p:cNvSpPr txBox="1"/>
          <p:nvPr/>
        </p:nvSpPr>
        <p:spPr>
          <a:xfrm>
            <a:off x="5906072" y="5122557"/>
            <a:ext cx="3564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현재의 버스 공급 정책이</a:t>
            </a:r>
            <a:b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지역주민의 인구에 비하여 </a:t>
            </a:r>
            <a:b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얼마나 제공되는가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알 수 있는 지표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8881C5-E860-A55F-197E-583CC9E73528}"/>
              </a:ext>
            </a:extLst>
          </p:cNvPr>
          <p:cNvSpPr txBox="1"/>
          <p:nvPr/>
        </p:nvSpPr>
        <p:spPr>
          <a:xfrm>
            <a:off x="773643" y="2444366"/>
            <a:ext cx="5031504" cy="3618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Min{Travel Time} </a:t>
            </a:r>
          </a:p>
          <a:p>
            <a:pPr>
              <a:lnSpc>
                <a:spcPts val="2500"/>
              </a:lnSpc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Minimize Travel Time</a:t>
            </a:r>
          </a:p>
          <a:p>
            <a:pPr>
              <a:lnSpc>
                <a:spcPts val="2500"/>
              </a:lnSpc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⇒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최단시간경로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ts val="2500"/>
              </a:lnSpc>
            </a:pP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ts val="2500"/>
              </a:lnSpc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Max{Pop, Density} </a:t>
            </a:r>
          </a:p>
          <a:p>
            <a:pPr>
              <a:lnSpc>
                <a:spcPts val="2500"/>
              </a:lnSpc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Maximize Trip Generation Coverage</a:t>
            </a:r>
          </a:p>
          <a:p>
            <a:pPr>
              <a:lnSpc>
                <a:spcPts val="2500"/>
              </a:lnSpc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⇒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통행인구밀집지역을 운행구역으로 최대한 포함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ts val="2500"/>
              </a:lnSpc>
            </a:pP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ts val="2500"/>
              </a:lnSpc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Min{Route Overlap} </a:t>
            </a:r>
          </a:p>
          <a:p>
            <a:pPr>
              <a:lnSpc>
                <a:spcPts val="2500"/>
              </a:lnSpc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Serve the underserved area</a:t>
            </a:r>
          </a:p>
          <a:p>
            <a:pPr>
              <a:lnSpc>
                <a:spcPts val="2500"/>
              </a:lnSpc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⇒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노선중복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(overlapping/duplication)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최소화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32A951A-F7DF-908D-E24E-5D0B070AA8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560577"/>
              </p:ext>
            </p:extLst>
          </p:nvPr>
        </p:nvGraphicFramePr>
        <p:xfrm>
          <a:off x="9546872" y="2212187"/>
          <a:ext cx="1800000" cy="4320004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10622548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895482198"/>
                    </a:ext>
                  </a:extLst>
                </a:gridCol>
              </a:tblGrid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구역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CA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829426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조치원읍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16.17996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34953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고운동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14.12645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3999889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다정동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15.33833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25460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종촌동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18.7792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159440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반곡동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33.98219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6175584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새롬동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12.83615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8104086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도담동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84.44475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7621790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아름동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35.25287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5725693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소담동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72.40523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4910252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보람동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75.82536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7173696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한솔동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29.23483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78285"/>
                  </a:ext>
                </a:extLst>
              </a:tr>
              <a:tr h="2585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나성동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182.0821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921054"/>
                  </a:ext>
                </a:extLst>
              </a:tr>
              <a:tr h="2585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대평동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185.3579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2644767"/>
                  </a:ext>
                </a:extLst>
              </a:tr>
              <a:tr h="2585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어진동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213.6264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653532"/>
                  </a:ext>
                </a:extLst>
              </a:tr>
              <a:tr h="2585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해밀동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206.3086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448860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408930E-02F9-1007-50D7-1DC0CB81FE2F}"/>
              </a:ext>
            </a:extLst>
          </p:cNvPr>
          <p:cNvSpPr txBox="1"/>
          <p:nvPr/>
        </p:nvSpPr>
        <p:spPr>
          <a:xfrm>
            <a:off x="5917768" y="1809649"/>
            <a:ext cx="3966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8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 대비 운행 노선 버스 좌석수</a:t>
            </a:r>
            <a:endParaRPr lang="en-US" altLang="ko-KR" sz="1800" dirty="0">
              <a:solidFill>
                <a:srgbClr val="444444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CF801D-FD05-9927-E89C-35CFC718137C}"/>
              </a:ext>
            </a:extLst>
          </p:cNvPr>
          <p:cNvSpPr txBox="1"/>
          <p:nvPr/>
        </p:nvSpPr>
        <p:spPr>
          <a:xfrm>
            <a:off x="9075272" y="6569356"/>
            <a:ext cx="2743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44444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*</a:t>
            </a:r>
            <a:r>
              <a:rPr lang="ko-KR" altLang="en-US" sz="1000" dirty="0">
                <a:solidFill>
                  <a:srgbClr val="44444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해당 구역은 인구 밀집 지역 순으로 산출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95300" y="6491287"/>
            <a:ext cx="2743200" cy="365125"/>
          </a:xfrm>
        </p:spPr>
        <p:txBody>
          <a:bodyPr/>
          <a:lstStyle/>
          <a:p>
            <a:fld id="{8C24D5BA-E4FC-4915-98C4-1CC20E53E2DA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6537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61A853-9577-6226-9079-A935997155F3}"/>
              </a:ext>
            </a:extLst>
          </p:cNvPr>
          <p:cNvSpPr txBox="1"/>
          <p:nvPr/>
        </p:nvSpPr>
        <p:spPr>
          <a:xfrm>
            <a:off x="3545305" y="4822256"/>
            <a:ext cx="5101390" cy="2135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출퇴근 시간 혼잡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8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긴 배차 간격</a:t>
            </a:r>
            <a:endParaRPr lang="en-US" altLang="ko-KR" sz="18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8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필요한 시간대 </a:t>
            </a:r>
            <a:r>
              <a:rPr lang="ko-KR" altLang="en-US" sz="18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미운영</a:t>
            </a:r>
            <a:endParaRPr lang="en-US" altLang="ko-KR" sz="18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8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필요한 위치에 정류장 부재</a:t>
            </a:r>
            <a:b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FFA410E-DF78-B825-AF6E-5FA8CF38BDEF}"/>
              </a:ext>
            </a:extLst>
          </p:cNvPr>
          <p:cNvSpPr/>
          <p:nvPr/>
        </p:nvSpPr>
        <p:spPr>
          <a:xfrm>
            <a:off x="1283357" y="5275902"/>
            <a:ext cx="2058912" cy="52346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대중교통 문제점</a:t>
            </a:r>
          </a:p>
        </p:txBody>
      </p:sp>
      <p:pic>
        <p:nvPicPr>
          <p:cNvPr id="7" name="Picture 2" descr="기획연재] 세종시 교통체증 이대로 안 된다 &lt; 세종 &lt; 행정 &lt; 기사본문 - 디트NEWS24">
            <a:extLst>
              <a:ext uri="{FF2B5EF4-FFF2-40B4-BE49-F238E27FC236}">
                <a16:creationId xmlns:a16="http://schemas.microsoft.com/office/drawing/2014/main" id="{0D3C31EB-C0E7-56DE-F2E6-A71657BB6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13" y="1947899"/>
            <a:ext cx="4274068" cy="260895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F76540-6F4F-18C1-41A4-A0928A8808C4}"/>
              </a:ext>
            </a:extLst>
          </p:cNvPr>
          <p:cNvSpPr txBox="1"/>
          <p:nvPr/>
        </p:nvSpPr>
        <p:spPr>
          <a:xfrm>
            <a:off x="6518519" y="1966866"/>
            <a:ext cx="4274068" cy="285462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 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세종특별자치시 교통 체증 원인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&gt; 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링 구조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&amp;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좁은 도로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자동차 수단 점유율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 76%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이상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>
                <a:highlight>
                  <a:srgbClr val="FFE699"/>
                </a:highligh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 분담률 </a:t>
            </a:r>
            <a:r>
              <a:rPr lang="en-US" altLang="ko-KR" dirty="0">
                <a:highlight>
                  <a:srgbClr val="FFE699"/>
                </a:highligh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7%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자전거 분담률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3%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선</a:t>
            </a:r>
            <a:b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D324C-D26A-D472-F790-D3A65B6E9209}"/>
              </a:ext>
            </a:extLst>
          </p:cNvPr>
          <p:cNvSpPr txBox="1"/>
          <p:nvPr/>
        </p:nvSpPr>
        <p:spPr>
          <a:xfrm>
            <a:off x="1202853" y="5001601"/>
            <a:ext cx="22199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2021</a:t>
            </a:r>
            <a:r>
              <a:rPr lang="ko-KR" altLang="en-US" sz="1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 세종특별자치시 사회조사 결과</a:t>
            </a:r>
          </a:p>
        </p:txBody>
      </p:sp>
      <p:pic>
        <p:nvPicPr>
          <p:cNvPr id="10" name="Picture 4" descr="무료로 다운로드 가능한 Bus 벡터 &amp; 일러스트 | Freepik">
            <a:extLst>
              <a:ext uri="{FF2B5EF4-FFF2-40B4-BE49-F238E27FC236}">
                <a16:creationId xmlns:a16="http://schemas.microsoft.com/office/drawing/2014/main" id="{E712767E-5886-FD69-2894-E27B93AC45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6648"/>
          <a:stretch/>
        </p:blipFill>
        <p:spPr bwMode="auto">
          <a:xfrm>
            <a:off x="1718005" y="5935147"/>
            <a:ext cx="1189615" cy="59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032BAA69-5FB4-A6DE-0D0B-CA375FAA4C39}"/>
              </a:ext>
            </a:extLst>
          </p:cNvPr>
          <p:cNvSpPr/>
          <p:nvPr/>
        </p:nvSpPr>
        <p:spPr>
          <a:xfrm rot="16200000">
            <a:off x="6783575" y="5325698"/>
            <a:ext cx="528320" cy="503744"/>
          </a:xfrm>
          <a:prstGeom prst="downArrow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48F1BCE-0909-656C-D03D-AB795DD4B2D4}"/>
              </a:ext>
            </a:extLst>
          </p:cNvPr>
          <p:cNvSpPr/>
          <p:nvPr/>
        </p:nvSpPr>
        <p:spPr>
          <a:xfrm>
            <a:off x="7738219" y="4986361"/>
            <a:ext cx="3325751" cy="118241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주민들의 편의 증대 필요</a:t>
            </a:r>
            <a:endParaRPr lang="en-US" altLang="ko-KR" sz="1700" b="0" i="0" dirty="0">
              <a:solidFill>
                <a:srgbClr val="37415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7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이용 활성화 필요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4F65EDF7-E9F9-0E3A-CDAD-9E463A426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390" y="1318332"/>
            <a:ext cx="10625137" cy="496157"/>
          </a:xfrm>
        </p:spPr>
        <p:txBody>
          <a:bodyPr>
            <a:normAutofit/>
          </a:bodyPr>
          <a:lstStyle/>
          <a:p>
            <a:pPr marL="0" indent="0">
              <a:lnSpc>
                <a:spcPts val="2600"/>
              </a:lnSpc>
              <a:buNone/>
            </a:pP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세종특별자치시 출퇴근 버스 노선 제안 기획 배경</a:t>
            </a:r>
          </a:p>
        </p:txBody>
      </p:sp>
    </p:spTree>
    <p:extLst>
      <p:ext uri="{BB962C8B-B14F-4D97-AF65-F5344CB8AC3E}">
        <p14:creationId xmlns:p14="http://schemas.microsoft.com/office/powerpoint/2010/main" val="2955365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25D8314E-C76E-C9C0-EBF7-BA4674C0EBF0}"/>
              </a:ext>
            </a:extLst>
          </p:cNvPr>
          <p:cNvSpPr txBox="1">
            <a:spLocks/>
          </p:cNvSpPr>
          <p:nvPr/>
        </p:nvSpPr>
        <p:spPr>
          <a:xfrm>
            <a:off x="6031657" y="1385063"/>
            <a:ext cx="5541217" cy="503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 운행 횟수</a:t>
            </a:r>
            <a:r>
              <a:rPr lang="en-US" altLang="ko-KR" sz="2000" dirty="0"/>
              <a:t>(Bus Route Frequency)</a:t>
            </a:r>
            <a:endParaRPr lang="ko-KR" altLang="en-US" sz="2000" dirty="0"/>
          </a:p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975A31-8187-EB3C-1379-747A7F23C29F}"/>
                  </a:ext>
                </a:extLst>
              </p:cNvPr>
              <p:cNvSpPr txBox="1"/>
              <p:nvPr/>
            </p:nvSpPr>
            <p:spPr>
              <a:xfrm>
                <a:off x="6147250" y="2915066"/>
                <a:ext cx="11022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ko-KR" altLang="en-US" sz="2400" b="1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400" b="1" i="1">
                          <a:latin typeface="Cambria Math" panose="02040503050406030204" pitchFamily="18" charset="0"/>
                        </a:rPr>
                        <m:t>𝑻𝑩</m:t>
                      </m:r>
                    </m:oMath>
                  </m:oMathPara>
                </a14:m>
                <a:endParaRPr lang="ko-KR" altLang="en-US" sz="2400" b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975A31-8187-EB3C-1379-747A7F23C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250" y="2915066"/>
                <a:ext cx="1102289" cy="369332"/>
              </a:xfrm>
              <a:prstGeom prst="rect">
                <a:avLst/>
              </a:prstGeom>
              <a:blipFill>
                <a:blip r:embed="rId4"/>
                <a:stretch>
                  <a:fillRect l="-4972" r="-49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014CA03-3E1C-13D1-9993-83A42859A9E4}"/>
                  </a:ext>
                </a:extLst>
              </p:cNvPr>
              <p:cNvSpPr/>
              <p:nvPr/>
            </p:nvSpPr>
            <p:spPr>
              <a:xfrm>
                <a:off x="6092515" y="3829880"/>
                <a:ext cx="2993705" cy="7226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2500"/>
                  </a:lnSpc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Frequency score</a:t>
                </a:r>
              </a:p>
              <a:p>
                <a:pPr>
                  <a:lnSpc>
                    <a:spcPts val="2500"/>
                  </a:lnSpc>
                </a:pP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𝑇𝐵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Total number of buses</a:t>
                </a:r>
                <a:endPara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014CA03-3E1C-13D1-9993-83A42859A9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515" y="3829880"/>
                <a:ext cx="2993705" cy="722634"/>
              </a:xfrm>
              <a:prstGeom prst="rect">
                <a:avLst/>
              </a:prstGeom>
              <a:blipFill>
                <a:blip r:embed="rId5"/>
                <a:stretch>
                  <a:fillRect r="-610" b="-134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6118851-FCD7-056C-C21D-B19EC41B6E88}"/>
              </a:ext>
            </a:extLst>
          </p:cNvPr>
          <p:cNvSpPr txBox="1"/>
          <p:nvPr/>
        </p:nvSpPr>
        <p:spPr>
          <a:xfrm>
            <a:off x="6037319" y="5137437"/>
            <a:ext cx="3645318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배차간격과 관련 있는 지표로서 </a:t>
            </a:r>
            <a:b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 대기시간 정도</a:t>
            </a:r>
            <a:r>
              <a:rPr lang="ko-KR" altLang="en-US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알 수 있는 지표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434D4D0F-0C7B-89A3-CB43-FC750716AD50}"/>
              </a:ext>
            </a:extLst>
          </p:cNvPr>
          <p:cNvSpPr txBox="1">
            <a:spLocks/>
          </p:cNvSpPr>
          <p:nvPr/>
        </p:nvSpPr>
        <p:spPr>
          <a:xfrm>
            <a:off x="669878" y="1385063"/>
            <a:ext cx="5399995" cy="503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버스의 공간적 분포</a:t>
            </a:r>
            <a:r>
              <a:rPr lang="en-US" altLang="ko-KR" sz="2000" dirty="0"/>
              <a:t>(Bus Coverage)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03DC76A-2FE6-0C0D-3D0C-D6E4F2559E93}"/>
                  </a:ext>
                </a:extLst>
              </p:cNvPr>
              <p:cNvSpPr/>
              <p:nvPr/>
            </p:nvSpPr>
            <p:spPr>
              <a:xfrm>
                <a:off x="703604" y="3673660"/>
                <a:ext cx="2691634" cy="10432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2500"/>
                  </a:lnSpc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ko-KR" altLang="en-US" b="0" i="1" dirty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Coverage score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>
                  <a:lnSpc>
                    <a:spcPts val="25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Number of bus stops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>
                  <a:lnSpc>
                    <a:spcPts val="25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Area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03DC76A-2FE6-0C0D-3D0C-D6E4F2559E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04" y="3673660"/>
                <a:ext cx="2691634" cy="1043234"/>
              </a:xfrm>
              <a:prstGeom prst="rect">
                <a:avLst/>
              </a:prstGeom>
              <a:blipFill>
                <a:blip r:embed="rId6"/>
                <a:stretch>
                  <a:fillRect r="-1131" b="-99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DA5478-4237-C1DC-D151-FD781A1FDC42}"/>
                  </a:ext>
                </a:extLst>
              </p:cNvPr>
              <p:cNvSpPr txBox="1"/>
              <p:nvPr/>
            </p:nvSpPr>
            <p:spPr>
              <a:xfrm>
                <a:off x="745444" y="2684876"/>
                <a:ext cx="1111907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1" i="1" dirty="0" smtClean="0">
                          <a:latin typeface="Cambria Math" panose="02040503050406030204" pitchFamily="18" charset="0"/>
                        </a:rPr>
                        <m:t>𝑪𝑶</m:t>
                      </m:r>
                      <m:r>
                        <a:rPr lang="ko-KR" altLang="en-US" sz="2400" b="1" i="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400" b="1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b="1" i="1" dirty="0">
                              <a:latin typeface="Cambria Math" panose="02040503050406030204" pitchFamily="18" charset="0"/>
                            </a:rPr>
                            <m:t>𝑺</m:t>
                          </m:r>
                        </m:num>
                        <m:den>
                          <m:r>
                            <a:rPr lang="ko-KR" altLang="en-US" sz="2400" b="1" i="1" dirty="0">
                              <a:latin typeface="Cambria Math" panose="02040503050406030204" pitchFamily="18" charset="0"/>
                            </a:rPr>
                            <m:t>𝑨</m:t>
                          </m:r>
                        </m:den>
                      </m:f>
                    </m:oMath>
                  </m:oMathPara>
                </a14:m>
                <a:endParaRPr lang="ko-KR" altLang="en-US" sz="2400" b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DA5478-4237-C1DC-D151-FD781A1FD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44" y="2684876"/>
                <a:ext cx="1111907" cy="6914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930CF3E-30D6-1F32-1E5D-D30D3B58E6BB}"/>
              </a:ext>
            </a:extLst>
          </p:cNvPr>
          <p:cNvSpPr txBox="1"/>
          <p:nvPr/>
        </p:nvSpPr>
        <p:spPr>
          <a:xfrm>
            <a:off x="669878" y="5137437"/>
            <a:ext cx="3423565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구역별 버스 서비스의 </a:t>
            </a:r>
            <a:b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접근성 정도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알 수 있는 지표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5C2DB4-4D1D-04D8-9EBB-1F782F7CDFB3}"/>
              </a:ext>
            </a:extLst>
          </p:cNvPr>
          <p:cNvSpPr txBox="1"/>
          <p:nvPr/>
        </p:nvSpPr>
        <p:spPr>
          <a:xfrm>
            <a:off x="726880" y="17901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8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단위 면적 당 분포되어 있는 버스 정류장의 수 </a:t>
            </a:r>
            <a:endParaRPr lang="ko-KR" altLang="en-US" dirty="0">
              <a:solidFill>
                <a:srgbClr val="444444"/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7A6BD769-C52C-66B2-B2F6-B734A602D1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198432"/>
              </p:ext>
            </p:extLst>
          </p:nvPr>
        </p:nvGraphicFramePr>
        <p:xfrm>
          <a:off x="3940722" y="2264738"/>
          <a:ext cx="1800000" cy="4319998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59808420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4027351"/>
                    </a:ext>
                  </a:extLst>
                </a:gridCol>
              </a:tblGrid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구역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CO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958225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조치원읍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7.890855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3084985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고운동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9.158879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2925971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다정동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12.35294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9707571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종촌동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19.13043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5583491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반곡동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11.25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6713877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새롬동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14.86486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1827377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도담동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12.2549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2383216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아름동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10.50228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6144072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소담동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20.51282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567997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보람동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13.53383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818891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한솔동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4.814815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219875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나성동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15.29412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7085929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대평동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13.15789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0097570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어진동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16.60377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6202177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해밀동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7.692308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5810844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5321A3DF-908D-29B0-96D7-AE3D7A231B2A}"/>
              </a:ext>
            </a:extLst>
          </p:cNvPr>
          <p:cNvSpPr txBox="1"/>
          <p:nvPr/>
        </p:nvSpPr>
        <p:spPr>
          <a:xfrm>
            <a:off x="6088659" y="17901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8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하루동안 구역 내 버스 정류장을 통과한 총 버스 대수 </a:t>
            </a:r>
            <a:endParaRPr lang="ko-KR" altLang="en-US" dirty="0">
              <a:solidFill>
                <a:srgbClr val="444444"/>
              </a:solidFill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77C41177-680F-2CE4-BFC3-B07313C315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602032"/>
              </p:ext>
            </p:extLst>
          </p:nvPr>
        </p:nvGraphicFramePr>
        <p:xfrm>
          <a:off x="9676975" y="2264736"/>
          <a:ext cx="1800000" cy="4320000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759458947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317045455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구역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F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45722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조치원읍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485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274516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고운동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384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176352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다정동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393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091974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종촌동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384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098561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반곡동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544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856679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새롬동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321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460933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도담동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871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391969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아름동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571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23569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소담동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629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552328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보람동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569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198024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한솔동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419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281554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나성동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986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408226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대평동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992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93185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어진동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1087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60665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해밀동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571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291454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089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F0F6A1A-4827-7248-8C14-9B72E2B62B4F}"/>
              </a:ext>
            </a:extLst>
          </p:cNvPr>
          <p:cNvSpPr/>
          <p:nvPr/>
        </p:nvSpPr>
        <p:spPr>
          <a:xfrm>
            <a:off x="966004" y="1947143"/>
            <a:ext cx="10243627" cy="37244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6A65B1C-CB83-7D36-AC3E-B97E5D4D3EB2}"/>
              </a:ext>
            </a:extLst>
          </p:cNvPr>
          <p:cNvGrpSpPr/>
          <p:nvPr/>
        </p:nvGrpSpPr>
        <p:grpSpPr>
          <a:xfrm>
            <a:off x="982370" y="3246917"/>
            <a:ext cx="3240000" cy="3552598"/>
            <a:chOff x="1123758" y="3247160"/>
            <a:chExt cx="3023497" cy="337040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FCC14D-92E1-CC37-2CC8-FA86C0F65DA8}"/>
                </a:ext>
              </a:extLst>
            </p:cNvPr>
            <p:cNvSpPr txBox="1"/>
            <p:nvPr/>
          </p:nvSpPr>
          <p:spPr>
            <a:xfrm>
              <a:off x="1751646" y="6325571"/>
              <a:ext cx="1767720" cy="2919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구역별 </a:t>
              </a:r>
              <a:r>
                <a:rPr lang="en-US" altLang="ko-KR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Capacity Score</a:t>
              </a:r>
              <a:endPara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2452D55-6EB2-604A-4843-24C0451A1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758" y="3247160"/>
              <a:ext cx="3023497" cy="30325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54CA558-CB7A-AE2E-382C-CF5F5068A02C}"/>
              </a:ext>
            </a:extLst>
          </p:cNvPr>
          <p:cNvGrpSpPr/>
          <p:nvPr/>
        </p:nvGrpSpPr>
        <p:grpSpPr>
          <a:xfrm>
            <a:off x="4604568" y="3249100"/>
            <a:ext cx="3240000" cy="3545561"/>
            <a:chOff x="4584249" y="3252005"/>
            <a:chExt cx="3023497" cy="3358956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ADB63B0-0DB2-7A80-DD82-CD1E063AF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4249" y="3252005"/>
              <a:ext cx="3023497" cy="30325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CD898BE-4CE9-A8FD-5A2E-D6473FD1FA99}"/>
                </a:ext>
              </a:extLst>
            </p:cNvPr>
            <p:cNvSpPr txBox="1"/>
            <p:nvPr/>
          </p:nvSpPr>
          <p:spPr>
            <a:xfrm>
              <a:off x="5181172" y="6319382"/>
              <a:ext cx="1829650" cy="291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구역별 </a:t>
              </a:r>
              <a:r>
                <a:rPr lang="en-US" altLang="ko-KR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Coverage Score</a:t>
              </a:r>
              <a:endPara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3E38219-3628-92A8-A626-495AE15C4273}"/>
              </a:ext>
            </a:extLst>
          </p:cNvPr>
          <p:cNvGrpSpPr/>
          <p:nvPr/>
        </p:nvGrpSpPr>
        <p:grpSpPr>
          <a:xfrm>
            <a:off x="8278814" y="3252121"/>
            <a:ext cx="3180094" cy="3542539"/>
            <a:chOff x="8063453" y="3255026"/>
            <a:chExt cx="2967594" cy="3368093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75CD153E-453A-53A0-66B8-A7CA79937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3453" y="3255026"/>
              <a:ext cx="2967594" cy="30295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551D393-432D-F0D4-E7CF-7D32DF0D4228}"/>
                </a:ext>
              </a:extLst>
            </p:cNvPr>
            <p:cNvSpPr txBox="1"/>
            <p:nvPr/>
          </p:nvSpPr>
          <p:spPr>
            <a:xfrm>
              <a:off x="8591199" y="6330498"/>
              <a:ext cx="1912102" cy="2926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구역별 </a:t>
              </a:r>
              <a:r>
                <a:rPr lang="en-US" altLang="ko-KR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Frequency Score</a:t>
              </a:r>
              <a:endPara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6D353A3-F9C2-73CB-B532-C432EAF54EBA}"/>
              </a:ext>
            </a:extLst>
          </p:cNvPr>
          <p:cNvSpPr txBox="1"/>
          <p:nvPr/>
        </p:nvSpPr>
        <p:spPr>
          <a:xfrm>
            <a:off x="982370" y="1618932"/>
            <a:ext cx="856488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버스서비스수준</a:t>
            </a:r>
            <a:r>
              <a:rPr lang="en-US" altLang="ko-KR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버스용량</a:t>
            </a:r>
            <a:r>
              <a:rPr lang="en-US" altLang="ko-KR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버스정류장밀도</a:t>
            </a:r>
            <a:r>
              <a:rPr lang="en-US" altLang="ko-KR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운행횟수</a:t>
            </a:r>
            <a:r>
              <a:rPr lang="en-US" altLang="ko-KR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과 버스이용도를 결합한 서비스 이용도 지수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5F6E73-E1A3-D025-E593-AB53D3BEA9BE}"/>
              </a:ext>
            </a:extLst>
          </p:cNvPr>
          <p:cNvSpPr txBox="1"/>
          <p:nvPr/>
        </p:nvSpPr>
        <p:spPr>
          <a:xfrm>
            <a:off x="989500" y="1992237"/>
            <a:ext cx="101230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600" b="0" i="0" u="none" strike="noStrike" baseline="0" dirty="0">
                <a:solidFill>
                  <a:srgbClr val="273C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인구밀도가 높은 지역이면서</a:t>
            </a:r>
            <a:r>
              <a:rPr lang="en-US" altLang="ko-KR" sz="1600" b="0" i="0" u="none" strike="noStrike" baseline="0" dirty="0">
                <a:solidFill>
                  <a:srgbClr val="273C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Capacity</a:t>
            </a:r>
            <a:r>
              <a:rPr lang="en-US" altLang="ko-KR" sz="1600" dirty="0">
                <a:solidFill>
                  <a:srgbClr val="273C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en-US" altLang="ko-KR" sz="1600" b="0" i="0" u="none" strike="noStrike" baseline="0" dirty="0">
                <a:solidFill>
                  <a:srgbClr val="273C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Coverage</a:t>
            </a:r>
            <a:r>
              <a:rPr lang="en-US" altLang="ko-KR" sz="1600" b="0" i="0" u="none" strike="noStrike" baseline="0">
                <a:solidFill>
                  <a:srgbClr val="273C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Frequency </a:t>
            </a:r>
            <a:r>
              <a:rPr lang="ko-KR" altLang="en-US" sz="1600" b="0" i="0" u="none" strike="noStrike" baseline="0">
                <a:solidFill>
                  <a:srgbClr val="273C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값들이 적을수록 </a:t>
            </a:r>
            <a:r>
              <a:rPr lang="ko-KR" altLang="en-US" sz="1600" b="0" i="0" u="none" strike="noStrike" baseline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 </a:t>
            </a:r>
            <a:r>
              <a:rPr lang="ko-KR" altLang="en-US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서비스 공급이 필요한 지역으로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판단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AF83734-8987-EC1A-5A60-BB0CD3D47E8D}"/>
                  </a:ext>
                </a:extLst>
              </p:cNvPr>
              <p:cNvSpPr txBox="1"/>
              <p:nvPr/>
            </p:nvSpPr>
            <p:spPr>
              <a:xfrm>
                <a:off x="982369" y="2395625"/>
                <a:ext cx="7843109" cy="457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𝑺𝒕𝒂𝒏𝒅𝒂𝒓𝒅𝒊𝒛𝒆𝒅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𝒔𝒄𝒐𝒓𝒆</m:t>
                      </m:r>
                      <m:r>
                        <a:rPr lang="ko-KR" altLang="en-US" sz="14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𝑪𝒂𝒑𝒂𝒄𝒊𝒕𝒚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𝑪𝒐𝒗𝒆𝒓𝒂𝒈𝒆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𝒐𝒓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𝑭𝒓𝒆𝒒𝒖𝒆𝒏𝒄𝒚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𝒔𝒄𝒐𝒓𝒆</m:t>
                              </m:r>
                            </m:e>
                          </m:d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−[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𝒎𝒆𝒂𝒏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𝒅𝒊𝒔𝒕𝒓𝒊𝒃𝒖𝒕𝒊𝒐𝒏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𝑺𝒕𝒂𝒏𝒅𝒂𝒓𝒅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𝒅𝒆𝒗𝒊𝒂𝒕𝒊𝒐𝒏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ko-KR" altLang="en-US" sz="1400" b="1" i="1" dirty="0">
                  <a:latin typeface="Cambria Math" panose="02040503050406030204" pitchFamily="18" charset="0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AF83734-8987-EC1A-5A60-BB0CD3D47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369" y="2395625"/>
                <a:ext cx="7843109" cy="457241"/>
              </a:xfrm>
              <a:prstGeom prst="rect">
                <a:avLst/>
              </a:prstGeom>
              <a:blipFill>
                <a:blip r:embed="rId6"/>
                <a:stretch>
                  <a:fillRect l="-155" t="-2667" r="-389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F0ABBBEC-E89D-0E34-D8C1-2799CF91EE37}"/>
                  </a:ext>
                </a:extLst>
              </p:cNvPr>
              <p:cNvSpPr/>
              <p:nvPr/>
            </p:nvSpPr>
            <p:spPr>
              <a:xfrm>
                <a:off x="948075" y="2798530"/>
                <a:ext cx="349576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KoPubWorld돋움체 Medium" panose="00000600000000000000" pitchFamily="2" charset="-127"/>
                  </a:rPr>
                  <a:t>Rescaling </a:t>
                </a:r>
                <a:r>
                  <a:rPr lang="en-US" altLang="ko-KR" sz="1600" b="1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KoPubWorld돋움체 Medium" panose="00000600000000000000" pitchFamily="2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𝑺𝒕𝒂𝒏𝒅𝒂𝒓𝒅𝒊𝒛𝒆𝒅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𝒔𝒄𝒐𝒓𝒆</m:t>
                    </m:r>
                    <m:r>
                      <a:rPr lang="en-US" altLang="ko-KR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ko-KR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endParaRPr lang="ko-KR" altLang="en-US" sz="1600" dirty="0">
                  <a:latin typeface="Cambria Math" panose="02040503050406030204" pitchFamily="18" charset="0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F0ABBBEC-E89D-0E34-D8C1-2799CF91EE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075" y="2798530"/>
                <a:ext cx="3495765" cy="338554"/>
              </a:xfrm>
              <a:prstGeom prst="rect">
                <a:avLst/>
              </a:prstGeom>
              <a:blipFill>
                <a:blip r:embed="rId7"/>
                <a:stretch>
                  <a:fillRect l="-1047" t="-7143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12C5502B-4DB5-1E20-C735-FA46E28DB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2" y="1243591"/>
            <a:ext cx="10799989" cy="503464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지역 대중교통 이용도 지수</a:t>
            </a:r>
            <a:r>
              <a:rPr lang="en-US" altLang="ko-KR" sz="1800" dirty="0"/>
              <a:t>(LITA: Local Index of Transit Availability)</a:t>
            </a:r>
            <a:endParaRPr lang="ko-KR" altLang="en-US" sz="20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536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7EB27413-99E5-407D-984A-601645AF31AA}"/>
                  </a:ext>
                </a:extLst>
              </p:cNvPr>
              <p:cNvSpPr/>
              <p:nvPr/>
            </p:nvSpPr>
            <p:spPr>
              <a:xfrm>
                <a:off x="881975" y="1691338"/>
                <a:ext cx="90181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𝑶𝒗𝒆𝒓𝒂𝒍𝒍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𝑳𝑰𝑻𝑨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𝒔𝒄𝒐𝒓𝒆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𝑪𝒂𝒑𝒂𝒄𝒊𝒕𝒚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𝒔𝒄𝒐𝒓𝒆</m:t>
                          </m:r>
                        </m:e>
                      </m:d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𝑪𝒐𝒗𝒆𝒓𝒂𝒈𝒆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𝒔𝒄𝒐𝒓𝒆</m:t>
                          </m:r>
                        </m:e>
                      </m:d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+[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𝑭𝒓𝒆𝒒𝒖𝒆𝒏𝒄𝒚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𝒔𝒄𝒐𝒓𝒆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i="1" dirty="0">
                  <a:latin typeface="Cambria Math" panose="02040503050406030204" pitchFamily="18" charset="0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7EB27413-99E5-407D-984A-601645AF31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975" y="1691338"/>
                <a:ext cx="9018174" cy="369332"/>
              </a:xfrm>
              <a:prstGeom prst="rect">
                <a:avLst/>
              </a:prstGeom>
              <a:blipFill>
                <a:blip r:embed="rId3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>
            <a:extLst>
              <a:ext uri="{FF2B5EF4-FFF2-40B4-BE49-F238E27FC236}">
                <a16:creationId xmlns:a16="http://schemas.microsoft.com/office/drawing/2014/main" id="{36059690-99E9-05A5-C304-27938B8DA403}"/>
              </a:ext>
            </a:extLst>
          </p:cNvPr>
          <p:cNvGrpSpPr/>
          <p:nvPr/>
        </p:nvGrpSpPr>
        <p:grpSpPr>
          <a:xfrm>
            <a:off x="881975" y="2325212"/>
            <a:ext cx="3708499" cy="4163026"/>
            <a:chOff x="846316" y="2627073"/>
            <a:chExt cx="3708499" cy="416302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B3DA942-8C92-23C3-2863-BCB6AF898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316" y="2627073"/>
              <a:ext cx="3708499" cy="37159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D24021-81CC-6A97-C431-4419567F6843}"/>
                </a:ext>
              </a:extLst>
            </p:cNvPr>
            <p:cNvSpPr txBox="1"/>
            <p:nvPr/>
          </p:nvSpPr>
          <p:spPr>
            <a:xfrm>
              <a:off x="1817118" y="6451545"/>
              <a:ext cx="17668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구역별 </a:t>
              </a:r>
              <a:r>
                <a:rPr lang="en-US" altLang="ko-KR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LITA Score</a:t>
              </a:r>
              <a:endPara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5C59B5C-5246-1871-D2EC-705527C701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829015"/>
              </p:ext>
            </p:extLst>
          </p:nvPr>
        </p:nvGraphicFramePr>
        <p:xfrm>
          <a:off x="5051462" y="2272482"/>
          <a:ext cx="6480000" cy="3599996"/>
        </p:xfrm>
        <a:graphic>
          <a:graphicData uri="http://schemas.openxmlformats.org/drawingml/2006/table">
            <a:tbl>
              <a:tblPr/>
              <a:tblGrid>
                <a:gridCol w="796596">
                  <a:extLst>
                    <a:ext uri="{9D8B030D-6E8A-4147-A177-3AD203B41FA5}">
                      <a16:colId xmlns:a16="http://schemas.microsoft.com/office/drawing/2014/main" val="3786299962"/>
                    </a:ext>
                  </a:extLst>
                </a:gridCol>
                <a:gridCol w="765957">
                  <a:extLst>
                    <a:ext uri="{9D8B030D-6E8A-4147-A177-3AD203B41FA5}">
                      <a16:colId xmlns:a16="http://schemas.microsoft.com/office/drawing/2014/main" val="2972656943"/>
                    </a:ext>
                  </a:extLst>
                </a:gridCol>
                <a:gridCol w="362822">
                  <a:extLst>
                    <a:ext uri="{9D8B030D-6E8A-4147-A177-3AD203B41FA5}">
                      <a16:colId xmlns:a16="http://schemas.microsoft.com/office/drawing/2014/main" val="1698339737"/>
                    </a:ext>
                  </a:extLst>
                </a:gridCol>
                <a:gridCol w="770795">
                  <a:extLst>
                    <a:ext uri="{9D8B030D-6E8A-4147-A177-3AD203B41FA5}">
                      <a16:colId xmlns:a16="http://schemas.microsoft.com/office/drawing/2014/main" val="2419023345"/>
                    </a:ext>
                  </a:extLst>
                </a:gridCol>
                <a:gridCol w="398298">
                  <a:extLst>
                    <a:ext uri="{9D8B030D-6E8A-4147-A177-3AD203B41FA5}">
                      <a16:colId xmlns:a16="http://schemas.microsoft.com/office/drawing/2014/main" val="3252129624"/>
                    </a:ext>
                  </a:extLst>
                </a:gridCol>
                <a:gridCol w="796596">
                  <a:extLst>
                    <a:ext uri="{9D8B030D-6E8A-4147-A177-3AD203B41FA5}">
                      <a16:colId xmlns:a16="http://schemas.microsoft.com/office/drawing/2014/main" val="3583463442"/>
                    </a:ext>
                  </a:extLst>
                </a:gridCol>
                <a:gridCol w="444255">
                  <a:extLst>
                    <a:ext uri="{9D8B030D-6E8A-4147-A177-3AD203B41FA5}">
                      <a16:colId xmlns:a16="http://schemas.microsoft.com/office/drawing/2014/main" val="2219139003"/>
                    </a:ext>
                  </a:extLst>
                </a:gridCol>
                <a:gridCol w="796596">
                  <a:extLst>
                    <a:ext uri="{9D8B030D-6E8A-4147-A177-3AD203B41FA5}">
                      <a16:colId xmlns:a16="http://schemas.microsoft.com/office/drawing/2014/main" val="1910474007"/>
                    </a:ext>
                  </a:extLst>
                </a:gridCol>
                <a:gridCol w="428936">
                  <a:extLst>
                    <a:ext uri="{9D8B030D-6E8A-4147-A177-3AD203B41FA5}">
                      <a16:colId xmlns:a16="http://schemas.microsoft.com/office/drawing/2014/main" val="756486102"/>
                    </a:ext>
                  </a:extLst>
                </a:gridCol>
                <a:gridCol w="919149">
                  <a:extLst>
                    <a:ext uri="{9D8B030D-6E8A-4147-A177-3AD203B41FA5}">
                      <a16:colId xmlns:a16="http://schemas.microsoft.com/office/drawing/2014/main" val="3283704014"/>
                    </a:ext>
                  </a:extLst>
                </a:gridCol>
              </a:tblGrid>
              <a:tr h="3435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No.TAZ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인구수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Index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Capacity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Index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Coverage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Index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Frequency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Index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Total Index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813305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조치원읍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41529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2.1747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1.907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2.4857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347395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고운동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35172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2.148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2.2012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2.0821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750538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다정동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28550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2.1637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2.9424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2.1181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28127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종촌동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28381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2.2084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4.5152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2.0821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919021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반곡동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28139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2.4059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2.6865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2.7214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127154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새롬동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26560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2.1312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3.5254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1.8304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071810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도담동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25419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3.0614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2.9197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4.0279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070937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아름동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23583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2.4224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2.513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2.8293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535579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소담동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21850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2.905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4.836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3.061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988719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보람동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18986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2.9494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3.2165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2.8213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614901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한솔동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18370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2.3442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1.1932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2.222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4366789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나성동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13354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4.3297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3.625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4.4873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956661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대평동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11262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4.3722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3.1292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4.5113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942784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어진동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11211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4.7394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3.9289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4.8909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958372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해밀동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8953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4.6443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1.8609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2.8293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37510"/>
                  </a:ext>
                </a:extLst>
              </a:tr>
            </a:tbl>
          </a:graphicData>
        </a:graphic>
      </p:graphicFrame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AB7FAD6D-AAEE-CABC-5FF4-4454931C63A1}"/>
              </a:ext>
            </a:extLst>
          </p:cNvPr>
          <p:cNvSpPr txBox="1">
            <a:spLocks/>
          </p:cNvSpPr>
          <p:nvPr/>
        </p:nvSpPr>
        <p:spPr>
          <a:xfrm>
            <a:off x="696002" y="1304554"/>
            <a:ext cx="10799989" cy="503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지역 대중교통 이용도 지수</a:t>
            </a:r>
            <a:r>
              <a:rPr lang="en-US" altLang="ko-KR" sz="2000" dirty="0"/>
              <a:t>(LITA: Local Index of Transit Availability)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39CD7D9-2069-88D5-0072-55C312A3987F}"/>
              </a:ext>
            </a:extLst>
          </p:cNvPr>
          <p:cNvSpPr/>
          <p:nvPr/>
        </p:nvSpPr>
        <p:spPr>
          <a:xfrm>
            <a:off x="5000392" y="5872478"/>
            <a:ext cx="63096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Maximaization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Population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=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if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&gt;27000,"5",if(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&gt;22000,"4",if(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&gt;17000,"3",if(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&gt;12000,"2","1"))))</a:t>
            </a:r>
          </a:p>
          <a:p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Minimization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Capacity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=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if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&gt;4.4,"1",if(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&gt;3.2,"2",if(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&gt;2.7,"3",if(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&gt;2.2,"4","5"))))</a:t>
            </a:r>
          </a:p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Coverage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=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if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&gt;3.9,"1",if(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&gt;3.1,"2",if(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&gt;2.5,"3",if(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&gt;1.9,"4","5"))))</a:t>
            </a:r>
          </a:p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Frequency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=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if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&gt;4.1,"1",if(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&gt;3.4,"2",if(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&gt;2.6,"3",if(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&gt;2.1,"4","5"))))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705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B8B4DF0-6E40-1124-DA58-1085809D04EC}"/>
                  </a:ext>
                </a:extLst>
              </p:cNvPr>
              <p:cNvSpPr txBox="1"/>
              <p:nvPr/>
            </p:nvSpPr>
            <p:spPr>
              <a:xfrm>
                <a:off x="2117580" y="2733926"/>
                <a:ext cx="20744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ko-KR" altLang="en-US" b="1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ko-KR" alt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ko-KR" alt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  <m:t>𝒎𝒂𝒙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ko-KR" altLang="en-US" b="1" i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ko-KR" alt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latin typeface="Cambria Math" panose="02040503050406030204" pitchFamily="18" charset="0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B8B4DF0-6E40-1124-DA58-1085809D0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580" y="2733926"/>
                <a:ext cx="2074414" cy="276999"/>
              </a:xfrm>
              <a:prstGeom prst="rect">
                <a:avLst/>
              </a:prstGeom>
              <a:blipFill>
                <a:blip r:embed="rId3"/>
                <a:stretch>
                  <a:fillRect l="-1466" t="-167391" b="-25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7478858-AF75-02AD-B571-0DC77459F1A7}"/>
                  </a:ext>
                </a:extLst>
              </p:cNvPr>
              <p:cNvSpPr/>
              <p:nvPr/>
            </p:nvSpPr>
            <p:spPr>
              <a:xfrm>
                <a:off x="1310388" y="3041018"/>
                <a:ext cx="3735574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ko-KR" sz="13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: the maximum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300" b="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of all segments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300" dirty="0">
                    <a:latin typeface="Cambria Math" panose="02040503050406030204" pitchFamily="18" charset="0"/>
                    <a:ea typeface="Cambria Math" panose="02040503050406030204" pitchFamily="18" charset="0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3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the optimization score of segment</a:t>
                </a:r>
                <a:r>
                  <a:rPr lang="ko-KR" altLang="en-US" sz="13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3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ko-KR" sz="1300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300" dirty="0">
                    <a:latin typeface="Cambria Math" panose="02040503050406030204" pitchFamily="18" charset="0"/>
                    <a:ea typeface="Cambria Math" panose="02040503050406030204" pitchFamily="18" charset="0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3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length of the segment </a:t>
                </a:r>
                <a14:m>
                  <m:oMath xmlns:m="http://schemas.openxmlformats.org/officeDocument/2006/math">
                    <m:r>
                      <a:rPr lang="ko-KR" altLang="en-US" sz="13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sz="1300" b="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in kilometers</a:t>
                </a: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7478858-AF75-02AD-B571-0DC77459F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388" y="3041018"/>
                <a:ext cx="3735574" cy="692497"/>
              </a:xfrm>
              <a:prstGeom prst="rect">
                <a:avLst/>
              </a:prstGeom>
              <a:blipFill>
                <a:blip r:embed="rId4"/>
                <a:stretch>
                  <a:fillRect b="-79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230F37D-AB50-CE04-8409-8944690E6D96}"/>
              </a:ext>
            </a:extLst>
          </p:cNvPr>
          <p:cNvGraphicFramePr>
            <a:graphicFrameLocks noGrp="1"/>
          </p:cNvGraphicFramePr>
          <p:nvPr/>
        </p:nvGraphicFramePr>
        <p:xfrm>
          <a:off x="5902335" y="1304546"/>
          <a:ext cx="5428781" cy="5356125"/>
        </p:xfrm>
        <a:graphic>
          <a:graphicData uri="http://schemas.openxmlformats.org/drawingml/2006/table">
            <a:tbl>
              <a:tblPr/>
              <a:tblGrid>
                <a:gridCol w="1151560">
                  <a:extLst>
                    <a:ext uri="{9D8B030D-6E8A-4147-A177-3AD203B41FA5}">
                      <a16:colId xmlns:a16="http://schemas.microsoft.com/office/drawing/2014/main" val="3813208791"/>
                    </a:ext>
                  </a:extLst>
                </a:gridCol>
                <a:gridCol w="570296">
                  <a:extLst>
                    <a:ext uri="{9D8B030D-6E8A-4147-A177-3AD203B41FA5}">
                      <a16:colId xmlns:a16="http://schemas.microsoft.com/office/drawing/2014/main" val="1312199606"/>
                    </a:ext>
                  </a:extLst>
                </a:gridCol>
                <a:gridCol w="658034">
                  <a:extLst>
                    <a:ext uri="{9D8B030D-6E8A-4147-A177-3AD203B41FA5}">
                      <a16:colId xmlns:a16="http://schemas.microsoft.com/office/drawing/2014/main" val="3417718881"/>
                    </a:ext>
                  </a:extLst>
                </a:gridCol>
                <a:gridCol w="658034">
                  <a:extLst>
                    <a:ext uri="{9D8B030D-6E8A-4147-A177-3AD203B41FA5}">
                      <a16:colId xmlns:a16="http://schemas.microsoft.com/office/drawing/2014/main" val="4147594821"/>
                    </a:ext>
                  </a:extLst>
                </a:gridCol>
                <a:gridCol w="1359937">
                  <a:extLst>
                    <a:ext uri="{9D8B030D-6E8A-4147-A177-3AD203B41FA5}">
                      <a16:colId xmlns:a16="http://schemas.microsoft.com/office/drawing/2014/main" val="63622994"/>
                    </a:ext>
                  </a:extLst>
                </a:gridCol>
                <a:gridCol w="285148">
                  <a:extLst>
                    <a:ext uri="{9D8B030D-6E8A-4147-A177-3AD203B41FA5}">
                      <a16:colId xmlns:a16="http://schemas.microsoft.com/office/drawing/2014/main" val="109963686"/>
                    </a:ext>
                  </a:extLst>
                </a:gridCol>
                <a:gridCol w="745772">
                  <a:extLst>
                    <a:ext uri="{9D8B030D-6E8A-4147-A177-3AD203B41FA5}">
                      <a16:colId xmlns:a16="http://schemas.microsoft.com/office/drawing/2014/main" val="1364271701"/>
                    </a:ext>
                  </a:extLst>
                </a:gridCol>
              </a:tblGrid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Link ID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Li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Si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Smax/Si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Impedance Length(Ci)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→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Ci Round(3)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767296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0.6578947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0.723684211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0.724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4169641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0.6578947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0.723684211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0.724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468455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0.5526316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0.497368421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0.497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781138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0.4473684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1.252631579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1.253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8863804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0.5789474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1.794736842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1.795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388178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6.5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0.3421053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0.821052632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0.821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5541625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0.6052632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1.15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1.15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4730984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0.8421053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1.010526316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6589196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0.781578947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0.782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06271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1010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0.6052632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1.028947368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1.029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515688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0.2894737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792670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0.5526316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0.939473684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0.939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2618312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0.8421053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1.010526316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1282525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9.5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5953143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0.8947368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1.342105263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1.342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0710921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6497355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0.7631579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2.671052632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2.671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9463453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0.7631579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1.221052632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1.221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5395219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0.6842105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0.889473684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0.889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291591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1020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1.823684211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1.824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834855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0.5789474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1.042105263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1.042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37975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0.4210526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0.631578947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6856263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0.2105263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0.273684211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0.274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7174285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9.5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2.25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2.25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253199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0.7368421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8.105263158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8.105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7897985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0.9736842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11.68421053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11.684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484665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6EAD74C-38FF-209B-E677-6A7AF2B2623A}"/>
              </a:ext>
            </a:extLst>
          </p:cNvPr>
          <p:cNvSpPr txBox="1"/>
          <p:nvPr/>
        </p:nvSpPr>
        <p:spPr>
          <a:xfrm>
            <a:off x="846316" y="1714374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앞서 구한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Total Index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값을 이용하여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지수값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(Si)</a:t>
            </a:r>
            <a:r>
              <a:rPr lang="ko-KR" altLang="en-US" sz="15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부여</a:t>
            </a:r>
            <a:endParaRPr lang="en-US" altLang="ko-KR" sz="15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l"/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l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이때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지수값은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링크 기반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지수값으로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변환하기 위해 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존내 버스 노선링크 길이에 따라 링크저항계수를 산출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C90AC873-ADF0-621F-AE8C-9E4555564A5D}"/>
              </a:ext>
            </a:extLst>
          </p:cNvPr>
          <p:cNvSpPr txBox="1">
            <a:spLocks/>
          </p:cNvSpPr>
          <p:nvPr/>
        </p:nvSpPr>
        <p:spPr>
          <a:xfrm>
            <a:off x="696002" y="1304554"/>
            <a:ext cx="10799989" cy="503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링크 저항 계수</a:t>
            </a:r>
            <a:r>
              <a:rPr lang="en-US" altLang="ko-KR" sz="2000" dirty="0"/>
              <a:t>(Impedance Length)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8" name="그림 7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E52856A2-04B9-C289-F2E9-B849DC0D023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00"/>
          <a:stretch/>
        </p:blipFill>
        <p:spPr>
          <a:xfrm>
            <a:off x="920470" y="3801755"/>
            <a:ext cx="4468633" cy="286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15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BD07ED8-ABFD-0C9E-5A2C-F327E17DD7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801" b="94886" l="9942" r="92164">
                        <a14:foregroundMark x1="10175" y1="6358" x2="85029" y2="7671"/>
                        <a14:foregroundMark x1="85029" y1="7671" x2="86433" y2="91500"/>
                        <a14:foregroundMark x1="86433" y1="91500" x2="26784" y2="90601"/>
                        <a14:foregroundMark x1="26784" y1="90601" x2="11345" y2="15135"/>
                        <a14:foregroundMark x1="11345" y1="15135" x2="12047" y2="8708"/>
                        <a14:foregroundMark x1="24912" y1="10850" x2="27018" y2="15964"/>
                        <a14:foregroundMark x1="29708" y1="24603" x2="42807" y2="37249"/>
                        <a14:foregroundMark x1="42807" y1="37249" x2="48772" y2="61023"/>
                        <a14:foregroundMark x1="37076" y1="62958" x2="44678" y2="47478"/>
                        <a14:foregroundMark x1="44678" y1="47478" x2="39298" y2="47063"/>
                        <a14:foregroundMark x1="20234" y1="26469" x2="41871" y2="52937"/>
                        <a14:foregroundMark x1="41871" y1="52937" x2="53684" y2="44022"/>
                        <a14:foregroundMark x1="38012" y1="27851" x2="34386" y2="67173"/>
                        <a14:foregroundMark x1="34386" y1="67173" x2="35556" y2="64824"/>
                        <a14:foregroundMark x1="44094" y1="45059" x2="56023" y2="61507"/>
                        <a14:foregroundMark x1="56023" y1="61507" x2="65263" y2="54872"/>
                        <a14:foregroundMark x1="60936" y1="49620" x2="59766" y2="46856"/>
                        <a14:foregroundMark x1="59766" y1="45612" x2="61637" y2="58120"/>
                        <a14:foregroundMark x1="61637" y1="58120" x2="62807" y2="56462"/>
                        <a14:foregroundMark x1="64327" y1="57913" x2="42573" y2="88113"/>
                        <a14:foregroundMark x1="42573" y1="88113" x2="34386" y2="92329"/>
                        <a14:foregroundMark x1="12281" y1="94817" x2="34269" y2="94886"/>
                        <a14:foregroundMark x1="34269" y1="94886" x2="62456" y2="94126"/>
                        <a14:foregroundMark x1="8889" y1="5114" x2="27836" y2="5183"/>
                        <a14:foregroundMark x1="27836" y1="5183" x2="92164" y2="4147"/>
                        <a14:foregroundMark x1="63158" y1="5252" x2="88889" y2="3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732" t="4901" r="-623" b="1840"/>
          <a:stretch/>
        </p:blipFill>
        <p:spPr>
          <a:xfrm>
            <a:off x="8123168" y="1244369"/>
            <a:ext cx="3260583" cy="4977001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1E83E70-18F6-9AC9-F8E0-E56E087CF319}"/>
              </a:ext>
            </a:extLst>
          </p:cNvPr>
          <p:cNvSpPr txBox="1">
            <a:spLocks/>
          </p:cNvSpPr>
          <p:nvPr/>
        </p:nvSpPr>
        <p:spPr>
          <a:xfrm>
            <a:off x="696002" y="1304554"/>
            <a:ext cx="10799989" cy="520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신설노선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안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생성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(Dijkstra’s Algorithm*)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EC3A6-8C62-0A89-6730-50D49D8D4011}"/>
              </a:ext>
            </a:extLst>
          </p:cNvPr>
          <p:cNvSpPr txBox="1"/>
          <p:nvPr/>
        </p:nvSpPr>
        <p:spPr>
          <a:xfrm>
            <a:off x="846316" y="1716028"/>
            <a:ext cx="7355292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300"/>
              </a:lnSpc>
            </a:pPr>
            <a:r>
              <a:rPr lang="ko-KR" altLang="en-US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지역내 버스노선체계 내에서 새로운 버스노선투입이 필요한 </a:t>
            </a:r>
            <a:r>
              <a:rPr lang="ko-KR" altLang="en-US" sz="1600" b="0" i="0" u="none" strike="noStrike" baseline="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기종점</a:t>
            </a:r>
            <a:r>
              <a:rPr lang="ko-KR" altLang="en-US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b="0" i="0" u="none" strike="noStrike" baseline="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교통존을</a:t>
            </a:r>
            <a:r>
              <a:rPr lang="ko-KR" altLang="en-US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파악하여 </a:t>
            </a:r>
            <a:br>
              <a:rPr lang="en-US" altLang="ko-KR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기종점간 링크의 링크 저항 </a:t>
            </a:r>
            <a:r>
              <a:rPr lang="ko-KR" altLang="en-US" sz="1600" b="0" i="0" u="none" strike="noStrike" baseline="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계수값이</a:t>
            </a:r>
            <a:r>
              <a:rPr lang="ko-KR" altLang="en-US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최소값을 갖는 최적노선을 도출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24167601-6FAF-6A57-D375-92D6240617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638917"/>
              </p:ext>
            </p:extLst>
          </p:nvPr>
        </p:nvGraphicFramePr>
        <p:xfrm>
          <a:off x="912991" y="2552476"/>
          <a:ext cx="5360987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5753065" imgH="4206429" progId="Excel.Sheet.12">
                  <p:embed/>
                </p:oleObj>
              </mc:Choice>
              <mc:Fallback>
                <p:oleObj name="Worksheet" r:id="rId6" imgW="5753065" imgH="4206429" progId="Excel.Sheet.12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667314CF-CCD6-4296-B256-A0E26E00D9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2991" y="2552476"/>
                        <a:ext cx="5360987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8AFEEB1-0D47-FB90-A9D5-D2E60A12116E}"/>
              </a:ext>
            </a:extLst>
          </p:cNvPr>
          <p:cNvSpPr txBox="1"/>
          <p:nvPr/>
        </p:nvSpPr>
        <p:spPr>
          <a:xfrm>
            <a:off x="6273978" y="6195238"/>
            <a:ext cx="53608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*</a:t>
            </a:r>
            <a:r>
              <a:rPr lang="ko-KR" altLang="en-US" sz="1500" u="sng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다익스트라</a:t>
            </a:r>
            <a:r>
              <a:rPr lang="ko-KR" altLang="en-US" sz="1500" u="sng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알고리즘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도로 교통망 등에서 나타낼 수 있는 그래프로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꼭짓점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간의 최단 경로를 찾는 알고리즘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5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575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73"/>
          <a:stretch/>
        </p:blipFill>
        <p:spPr>
          <a:xfrm>
            <a:off x="795653" y="2978721"/>
            <a:ext cx="5334462" cy="4413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AA74C0F-A088-3168-C7F1-CC1CB0C1383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" r="2756"/>
          <a:stretch/>
        </p:blipFill>
        <p:spPr>
          <a:xfrm>
            <a:off x="6385527" y="1304554"/>
            <a:ext cx="2714625" cy="15615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5504DD4-E424-99E5-0543-772B05E8CD7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0" r="5651"/>
          <a:stretch/>
        </p:blipFill>
        <p:spPr>
          <a:xfrm>
            <a:off x="9229359" y="1272129"/>
            <a:ext cx="1601201" cy="28418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00BEABE-A03F-3791-DE6C-711EE74C200D}"/>
              </a:ext>
            </a:extLst>
          </p:cNvPr>
          <p:cNvSpPr txBox="1">
            <a:spLocks/>
          </p:cNvSpPr>
          <p:nvPr/>
        </p:nvSpPr>
        <p:spPr>
          <a:xfrm>
            <a:off x="696002" y="1304554"/>
            <a:ext cx="10799989" cy="520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신설노선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안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생성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(Dijkstra’s Algorithm)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indent="0">
              <a:buNone/>
            </a:pP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BFAEE-A6A8-DCE0-0967-67E106C7384C}"/>
              </a:ext>
            </a:extLst>
          </p:cNvPr>
          <p:cNvSpPr txBox="1"/>
          <p:nvPr/>
        </p:nvSpPr>
        <p:spPr>
          <a:xfrm>
            <a:off x="696002" y="3473724"/>
            <a:ext cx="64953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</a:t>
            </a:r>
            <a:r>
              <a:rPr lang="en-US" altLang="ko-KR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 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주요 정류장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반곡동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수루배마을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양지고등학교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정부세종청사중앙동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E157A1-4DD6-E8B7-1A19-81FFE0D524E9}"/>
              </a:ext>
            </a:extLst>
          </p:cNvPr>
          <p:cNvSpPr txBox="1"/>
          <p:nvPr/>
        </p:nvSpPr>
        <p:spPr>
          <a:xfrm>
            <a:off x="696002" y="4750981"/>
            <a:ext cx="80574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</a:t>
            </a:r>
            <a:r>
              <a:rPr lang="en-US" altLang="ko-KR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 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주요 정류장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첫마을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새롬동커뮤니티센터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다정동커뮤니티센터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정부세종청사북측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3D7C3F-8981-858A-8CB4-09C1E0DF61FF}"/>
              </a:ext>
            </a:extLst>
          </p:cNvPr>
          <p:cNvSpPr txBox="1"/>
          <p:nvPr/>
        </p:nvSpPr>
        <p:spPr>
          <a:xfrm>
            <a:off x="696002" y="5871093"/>
            <a:ext cx="84741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</a:t>
            </a:r>
            <a:r>
              <a:rPr lang="en-US" altLang="ko-KR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 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주요 정류장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가락마을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17,18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아름동커뮤니티센터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도램마을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8,10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단지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정부세종청사남측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7" b="51404"/>
          <a:stretch/>
        </p:blipFill>
        <p:spPr>
          <a:xfrm>
            <a:off x="795653" y="4003097"/>
            <a:ext cx="5334462" cy="71437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3" b="30507"/>
          <a:stretch/>
        </p:blipFill>
        <p:spPr>
          <a:xfrm>
            <a:off x="795653" y="5333998"/>
            <a:ext cx="5334462" cy="4667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EE361C6-CA7D-5538-AF63-0CC145E08F9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3" r="5850"/>
          <a:stretch/>
        </p:blipFill>
        <p:spPr>
          <a:xfrm>
            <a:off x="9170126" y="4264782"/>
            <a:ext cx="2497999" cy="2435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E157A1-4DD6-E8B7-1A19-81FFE0D524E9}"/>
              </a:ext>
            </a:extLst>
          </p:cNvPr>
          <p:cNvSpPr txBox="1"/>
          <p:nvPr/>
        </p:nvSpPr>
        <p:spPr>
          <a:xfrm>
            <a:off x="6458627" y="2466494"/>
            <a:ext cx="561298" cy="3035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72000" rtlCol="0" anchor="b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</a:t>
            </a:r>
            <a:r>
              <a:rPr lang="en-US" altLang="ko-KR" sz="1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E157A1-4DD6-E8B7-1A19-81FFE0D524E9}"/>
              </a:ext>
            </a:extLst>
          </p:cNvPr>
          <p:cNvSpPr txBox="1"/>
          <p:nvPr/>
        </p:nvSpPr>
        <p:spPr>
          <a:xfrm>
            <a:off x="10182536" y="3544742"/>
            <a:ext cx="561298" cy="3035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72000" rtlCol="0" anchor="b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</a:t>
            </a:r>
            <a:r>
              <a:rPr lang="en-US" altLang="ko-KR" sz="12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E157A1-4DD6-E8B7-1A19-81FFE0D524E9}"/>
              </a:ext>
            </a:extLst>
          </p:cNvPr>
          <p:cNvSpPr txBox="1"/>
          <p:nvPr/>
        </p:nvSpPr>
        <p:spPr>
          <a:xfrm>
            <a:off x="10934693" y="4423462"/>
            <a:ext cx="561298" cy="3035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72000" rtlCol="0" anchor="b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</a:t>
            </a:r>
            <a:r>
              <a:rPr lang="en-US" altLang="ko-KR" sz="12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endParaRPr lang="ko-KR" altLang="en-US" sz="12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9296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50C0460C-CE20-45FF-B976-1EE556955146}"/>
              </a:ext>
            </a:extLst>
          </p:cNvPr>
          <p:cNvSpPr/>
          <p:nvPr/>
        </p:nvSpPr>
        <p:spPr>
          <a:xfrm>
            <a:off x="1276690" y="1433085"/>
            <a:ext cx="4629148" cy="1396091"/>
          </a:xfrm>
          <a:prstGeom prst="wedgeRoundRectCallout">
            <a:avLst>
              <a:gd name="adj1" fmla="val 7357"/>
              <a:gd name="adj2" fmla="val 61135"/>
              <a:gd name="adj3" fmla="val 16667"/>
            </a:avLst>
          </a:prstGeom>
          <a:solidFill>
            <a:srgbClr val="8FBC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사용자</a:t>
            </a:r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빅데이터 분석</a:t>
            </a:r>
            <a:endParaRPr lang="en-US" altLang="ko-KR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및 피드백 수렴</a:t>
            </a:r>
            <a:endParaRPr lang="en-US" altLang="ko-KR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A6CD7F-534C-3412-35F7-5481A74E63E4}"/>
              </a:ext>
            </a:extLst>
          </p:cNvPr>
          <p:cNvSpPr/>
          <p:nvPr/>
        </p:nvSpPr>
        <p:spPr>
          <a:xfrm>
            <a:off x="1276690" y="3084481"/>
            <a:ext cx="4629148" cy="1281171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교통</a:t>
            </a:r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·</a:t>
            </a: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차내 혼잡도</a:t>
            </a:r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시민 반응을</a:t>
            </a:r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점검해 노선 조율</a:t>
            </a:r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" name="순서도: 다른 페이지 연결선 8">
            <a:extLst>
              <a:ext uri="{FF2B5EF4-FFF2-40B4-BE49-F238E27FC236}">
                <a16:creationId xmlns:a16="http://schemas.microsoft.com/office/drawing/2014/main" id="{FBC721F4-9071-8641-239A-67F99BABB276}"/>
              </a:ext>
            </a:extLst>
          </p:cNvPr>
          <p:cNvSpPr/>
          <p:nvPr/>
        </p:nvSpPr>
        <p:spPr>
          <a:xfrm>
            <a:off x="1276690" y="4485007"/>
            <a:ext cx="4629148" cy="1008976"/>
          </a:xfrm>
          <a:prstGeom prst="flowChartOffpageConnector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주요 거점만 정차하는 </a:t>
            </a:r>
            <a:r>
              <a:rPr lang="en-US" altLang="ko-KR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Skip &amp; Stop</a:t>
            </a:r>
          </a:p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방식 활용 가능</a:t>
            </a:r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0" name="순서도: 다른 페이지 연결선 9">
            <a:extLst>
              <a:ext uri="{FF2B5EF4-FFF2-40B4-BE49-F238E27FC236}">
                <a16:creationId xmlns:a16="http://schemas.microsoft.com/office/drawing/2014/main" id="{735EAC9A-55F7-2686-9C33-AEB8BEECF8E0}"/>
              </a:ext>
            </a:extLst>
          </p:cNvPr>
          <p:cNvSpPr/>
          <p:nvPr/>
        </p:nvSpPr>
        <p:spPr>
          <a:xfrm>
            <a:off x="6286162" y="3084481"/>
            <a:ext cx="4629148" cy="1278970"/>
          </a:xfrm>
          <a:prstGeom prst="flowChartOffpageConnector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72000" rtlCol="0" anchor="b"/>
          <a:lstStyle/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 무료화 시 도보와 자전거 이용자가</a:t>
            </a:r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 이용자로 흡수될 비중 </a:t>
            </a:r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58.6%</a:t>
            </a: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srgbClr val="5C5C5C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900" dirty="0">
                <a:solidFill>
                  <a:srgbClr val="5C5C5C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세종특별자치시 「대중교통요금 무료화 타당성 연구용역」 요약자료</a:t>
            </a:r>
            <a:endParaRPr lang="en-US" altLang="ko-KR" sz="900" dirty="0">
              <a:solidFill>
                <a:srgbClr val="5C5C5C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순서도: 다른 페이지 연결선 10">
            <a:extLst>
              <a:ext uri="{FF2B5EF4-FFF2-40B4-BE49-F238E27FC236}">
                <a16:creationId xmlns:a16="http://schemas.microsoft.com/office/drawing/2014/main" id="{1C8D7D76-19B0-ECA9-7CE3-9D416B19CB3A}"/>
              </a:ext>
            </a:extLst>
          </p:cNvPr>
          <p:cNvSpPr/>
          <p:nvPr/>
        </p:nvSpPr>
        <p:spPr>
          <a:xfrm>
            <a:off x="6286162" y="4484405"/>
            <a:ext cx="4629148" cy="1008976"/>
          </a:xfrm>
          <a:prstGeom prst="flowChartOffpageConnector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도보</a:t>
            </a:r>
            <a:r>
              <a:rPr lang="en-US" altLang="ko-KR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어울링</a:t>
            </a: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이용자에게 일정 목표</a:t>
            </a:r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달성 시 </a:t>
            </a:r>
            <a:r>
              <a:rPr lang="ko-KR" altLang="en-US" dirty="0" err="1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여민전</a:t>
            </a:r>
            <a:r>
              <a:rPr lang="ko-KR" altLang="en-US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포인트</a:t>
            </a: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지급</a:t>
            </a:r>
            <a:endParaRPr lang="en-US" altLang="ko-KR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DEC480-98A1-E7A4-4D97-970EB4E08C56}"/>
              </a:ext>
            </a:extLst>
          </p:cNvPr>
          <p:cNvSpPr/>
          <p:nvPr/>
        </p:nvSpPr>
        <p:spPr>
          <a:xfrm>
            <a:off x="1276690" y="5609987"/>
            <a:ext cx="4629148" cy="754078"/>
          </a:xfrm>
          <a:prstGeom prst="rect">
            <a:avLst/>
          </a:prstGeom>
          <a:solidFill>
            <a:srgbClr val="8FBC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출퇴근길 버스 이용 편익 극대화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CF68DCF-AC2C-58B2-C11E-9EB4E7915D8F}"/>
              </a:ext>
            </a:extLst>
          </p:cNvPr>
          <p:cNvSpPr/>
          <p:nvPr/>
        </p:nvSpPr>
        <p:spPr>
          <a:xfrm>
            <a:off x="6286162" y="5609385"/>
            <a:ext cx="4629148" cy="754078"/>
          </a:xfrm>
          <a:prstGeom prst="rect">
            <a:avLst/>
          </a:prstGeom>
          <a:solidFill>
            <a:srgbClr val="8FBC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 무료화로 인한 차내 혼잡 개선</a:t>
            </a:r>
          </a:p>
        </p:txBody>
      </p:sp>
      <p:sp>
        <p:nvSpPr>
          <p:cNvPr id="21" name="말풍선: 모서리가 둥근 사각형 20">
            <a:extLst>
              <a:ext uri="{FF2B5EF4-FFF2-40B4-BE49-F238E27FC236}">
                <a16:creationId xmlns:a16="http://schemas.microsoft.com/office/drawing/2014/main" id="{B55793CE-10F5-4FCF-B3F7-AB7861023DFB}"/>
              </a:ext>
            </a:extLst>
          </p:cNvPr>
          <p:cNvSpPr/>
          <p:nvPr/>
        </p:nvSpPr>
        <p:spPr>
          <a:xfrm>
            <a:off x="6286162" y="1433085"/>
            <a:ext cx="4629148" cy="1396091"/>
          </a:xfrm>
          <a:prstGeom prst="wedgeRoundRectCallout">
            <a:avLst>
              <a:gd name="adj1" fmla="val 7357"/>
              <a:gd name="adj2" fmla="val 61135"/>
              <a:gd name="adj3" fmla="val 16667"/>
            </a:avLst>
          </a:prstGeom>
          <a:solidFill>
            <a:srgbClr val="8FBC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도보</a:t>
            </a:r>
            <a:r>
              <a:rPr lang="en-US" altLang="ko-KR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8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어울링</a:t>
            </a:r>
            <a:endParaRPr lang="en-US" altLang="ko-KR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sz="2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활성화와 병행</a:t>
            </a:r>
            <a:endParaRPr lang="en-US" altLang="ko-KR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1203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A0AB6637-5F22-92C2-DD3A-642C3AE63B74}"/>
              </a:ext>
            </a:extLst>
          </p:cNvPr>
          <p:cNvSpPr txBox="1">
            <a:spLocks/>
          </p:cNvSpPr>
          <p:nvPr/>
        </p:nvSpPr>
        <p:spPr>
          <a:xfrm>
            <a:off x="1032967" y="1372706"/>
            <a:ext cx="4052612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기대효과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B773801-51D6-441C-71A7-BC1E762C110E}"/>
              </a:ext>
            </a:extLst>
          </p:cNvPr>
          <p:cNvSpPr/>
          <p:nvPr/>
        </p:nvSpPr>
        <p:spPr>
          <a:xfrm>
            <a:off x="1032967" y="1984322"/>
            <a:ext cx="4052612" cy="136847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출퇴근 시간대 교통 혼잡 개선 효과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 차내 혼잡 정도 개선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 대기 시간 단축</a:t>
            </a:r>
          </a:p>
        </p:txBody>
      </p:sp>
      <p:pic>
        <p:nvPicPr>
          <p:cNvPr id="12" name="Picture 2" descr="출퇴근맞춤버스로 여유있게! '다람쥐버스' 4개 노선 어디? | 서울시 - 내 손안에 서울">
            <a:extLst>
              <a:ext uri="{FF2B5EF4-FFF2-40B4-BE49-F238E27FC236}">
                <a16:creationId xmlns:a16="http://schemas.microsoft.com/office/drawing/2014/main" id="{3953E8EE-0DE6-3BCF-D9D7-9ED49D2B8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967" y="3721510"/>
            <a:ext cx="3958034" cy="267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5BC0C6-4464-27E3-92F5-DFF9E322F7E1}"/>
              </a:ext>
            </a:extLst>
          </p:cNvPr>
          <p:cNvSpPr txBox="1"/>
          <p:nvPr/>
        </p:nvSpPr>
        <p:spPr>
          <a:xfrm>
            <a:off x="5396968" y="3715750"/>
            <a:ext cx="5975158" cy="2412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lnSpc>
                <a:spcPct val="250000"/>
              </a:lnSpc>
            </a:pPr>
            <a:r>
              <a:rPr lang="ko-KR" altLang="en-US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서울시 </a:t>
            </a:r>
            <a:r>
              <a:rPr lang="en-US" altLang="ko-KR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'</a:t>
            </a:r>
            <a:r>
              <a:rPr lang="ko-KR" altLang="en-US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다람쥐버스</a:t>
            </a:r>
            <a:r>
              <a:rPr lang="en-US" altLang="ko-KR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', </a:t>
            </a:r>
            <a:r>
              <a:rPr lang="ko-KR" altLang="en-US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지속가능 교통도시평가 최우수정책상 수상</a:t>
            </a:r>
            <a:endParaRPr lang="ko-KR" altLang="en-US" dirty="0"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실제 해당구간 버스 혼잡</a:t>
            </a:r>
            <a:r>
              <a:rPr lang="en-US" altLang="ko-KR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(‘</a:t>
            </a:r>
            <a:r>
              <a:rPr lang="ko-KR" altLang="en-US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혼잡’ 표출빈도 기준</a:t>
            </a:r>
            <a:r>
              <a:rPr lang="en-US" altLang="ko-KR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은 줄고</a:t>
            </a:r>
            <a:r>
              <a:rPr lang="en-US" altLang="ko-KR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</a:p>
          <a:p>
            <a:pPr latinLnBrk="1">
              <a:lnSpc>
                <a:spcPct val="150000"/>
              </a:lnSpc>
            </a:pPr>
            <a:r>
              <a:rPr lang="en-US" altLang="ko-KR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</a:t>
            </a:r>
            <a:r>
              <a:rPr lang="ko-KR" altLang="en-US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승객은 </a:t>
            </a:r>
            <a:r>
              <a:rPr lang="en-US" altLang="ko-KR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16.5% </a:t>
            </a:r>
            <a:r>
              <a:rPr lang="ko-KR" altLang="en-US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증가</a:t>
            </a: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95% </a:t>
            </a:r>
            <a:r>
              <a:rPr lang="ko-KR" altLang="en-US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시민 혼잡완화효과 공감하며 인기</a:t>
            </a:r>
            <a:r>
              <a:rPr lang="en-US" altLang="ko-KR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이용객 </a:t>
            </a:r>
            <a:r>
              <a:rPr lang="en-US" altLang="ko-KR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264%</a:t>
            </a:r>
          </a:p>
          <a:p>
            <a:pPr latinLnBrk="1">
              <a:lnSpc>
                <a:spcPct val="150000"/>
              </a:lnSpc>
            </a:pPr>
            <a:r>
              <a:rPr lang="ko-KR" altLang="en-US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급증해 </a:t>
            </a:r>
            <a:r>
              <a:rPr lang="en-US" altLang="ko-KR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123</a:t>
            </a:r>
            <a:r>
              <a:rPr lang="ko-KR" altLang="en-US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만 명 돌파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D9401BD-9840-E8A6-0DD9-A5E2CCDFA66E}"/>
              </a:ext>
            </a:extLst>
          </p:cNvPr>
          <p:cNvSpPr txBox="1">
            <a:spLocks/>
          </p:cNvSpPr>
          <p:nvPr/>
        </p:nvSpPr>
        <p:spPr>
          <a:xfrm>
            <a:off x="5396968" y="1372706"/>
            <a:ext cx="4052612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비슷한 사례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서울시 다람쥐버스</a:t>
            </a:r>
            <a:endParaRPr lang="en-US" altLang="ko-KR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DAF8AC67-EAFB-7EDA-D7DF-E92C165560C7}"/>
              </a:ext>
            </a:extLst>
          </p:cNvPr>
          <p:cNvSpPr txBox="1">
            <a:spLocks/>
          </p:cNvSpPr>
          <p:nvPr/>
        </p:nvSpPr>
        <p:spPr>
          <a:xfrm>
            <a:off x="5396968" y="1984322"/>
            <a:ext cx="5610489" cy="159490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일정 구간을 똑같이 반복하여 도는 출퇴근맞춤 버스</a:t>
            </a:r>
            <a:endParaRPr lang="en-US" altLang="ko-KR" sz="1800" dirty="0">
              <a:solidFill>
                <a:srgbClr val="444444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출퇴근 시간의 교통 혼잡도를 줄이기 위해 버스를 늘리는 대신 일정 구간만 돎</a:t>
            </a:r>
            <a:endParaRPr lang="ko-KR" altLang="en-US" sz="1800" dirty="0">
              <a:solidFill>
                <a:srgbClr val="444444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7182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3B6D13-B9BE-349F-69E4-5286618DC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0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10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참고문헌 및 출처</a:t>
            </a:r>
            <a:r>
              <a:rPr lang="en-US" altLang="ko-KR" sz="10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</a:p>
          <a:p>
            <a:r>
              <a:rPr lang="ko-KR" altLang="en-US" sz="1050" dirty="0"/>
              <a:t>통계청</a:t>
            </a:r>
            <a:r>
              <a:rPr lang="en-US" altLang="ko-KR" sz="1050" dirty="0"/>
              <a:t>, KOSIS </a:t>
            </a:r>
            <a:r>
              <a:rPr lang="ko-KR" altLang="en-US" sz="1050" dirty="0" err="1"/>
              <a:t>국가통계포털</a:t>
            </a:r>
            <a:endParaRPr lang="ko-KR" altLang="en-US" sz="1050" dirty="0"/>
          </a:p>
          <a:p>
            <a:r>
              <a:rPr lang="en-US" altLang="ko-KR" sz="1050" dirty="0"/>
              <a:t>2022</a:t>
            </a:r>
            <a:r>
              <a:rPr lang="ko-KR" altLang="en-US" sz="1050" dirty="0"/>
              <a:t>년 </a:t>
            </a:r>
            <a:r>
              <a:rPr lang="en-US" altLang="ko-KR" sz="1050" dirty="0"/>
              <a:t>11</a:t>
            </a:r>
            <a:r>
              <a:rPr lang="ko-KR" altLang="en-US" sz="1050" dirty="0"/>
              <a:t>월 기준 교차로 서비스 수준 분석 결과</a:t>
            </a:r>
            <a:r>
              <a:rPr lang="en-US" altLang="ko-KR" sz="1050" dirty="0"/>
              <a:t>(</a:t>
            </a:r>
            <a:r>
              <a:rPr lang="ko-KR" altLang="en-US" sz="1050" dirty="0"/>
              <a:t>세종시 제공</a:t>
            </a:r>
            <a:r>
              <a:rPr lang="en-US" altLang="ko-KR" sz="1050" dirty="0"/>
              <a:t>)</a:t>
            </a:r>
          </a:p>
          <a:p>
            <a:r>
              <a:rPr lang="en-US" altLang="ko-KR" sz="1050" dirty="0"/>
              <a:t>"</a:t>
            </a:r>
            <a:r>
              <a:rPr lang="ko-KR" altLang="en-US" sz="1050" dirty="0"/>
              <a:t>꽉 막힌 ‘세종시 도로’</a:t>
            </a:r>
            <a:r>
              <a:rPr lang="en-US" altLang="ko-KR" sz="1050" dirty="0"/>
              <a:t>, </a:t>
            </a:r>
            <a:r>
              <a:rPr lang="ko-KR" altLang="en-US" sz="1050" dirty="0"/>
              <a:t>어디부터 </a:t>
            </a:r>
            <a:r>
              <a:rPr lang="ko-KR" altLang="en-US" sz="1050" dirty="0" err="1"/>
              <a:t>뚫어야할까</a:t>
            </a:r>
            <a:r>
              <a:rPr lang="en-US" altLang="ko-KR" sz="1050" dirty="0"/>
              <a:t>(</a:t>
            </a:r>
            <a:r>
              <a:rPr lang="ko-KR" altLang="en-US" sz="1050" dirty="0"/>
              <a:t>上</a:t>
            </a:r>
            <a:r>
              <a:rPr lang="en-US" altLang="ko-KR" sz="1050" dirty="0"/>
              <a:t>)", 『</a:t>
            </a:r>
            <a:r>
              <a:rPr lang="ko-KR" altLang="en-US" sz="1050" dirty="0" err="1"/>
              <a:t>디트</a:t>
            </a:r>
            <a:r>
              <a:rPr lang="en-US" altLang="ko-KR" sz="1050" dirty="0"/>
              <a:t>news24』, 2021.07.15. </a:t>
            </a:r>
            <a:r>
              <a:rPr lang="en-US" altLang="ko-KR" sz="1050" dirty="0">
                <a:hlinkClick r:id="rId3"/>
              </a:rPr>
              <a:t>https://www.dtnews24.com/news/articleView.html?idxno=708717</a:t>
            </a:r>
            <a:endParaRPr lang="en-US" altLang="ko-KR" sz="1050" dirty="0"/>
          </a:p>
          <a:p>
            <a:r>
              <a:rPr lang="en-US" altLang="ko-KR" sz="1050" dirty="0"/>
              <a:t>"</a:t>
            </a:r>
            <a:r>
              <a:rPr lang="ko-KR" altLang="en-US" sz="1050" dirty="0"/>
              <a:t>세종시 행복도시 </a:t>
            </a:r>
            <a:r>
              <a:rPr lang="en-US" altLang="ko-KR" sz="1050" dirty="0"/>
              <a:t>'</a:t>
            </a:r>
            <a:r>
              <a:rPr lang="ko-KR" altLang="en-US" sz="1050" dirty="0"/>
              <a:t>교통망 혁신</a:t>
            </a:r>
            <a:r>
              <a:rPr lang="en-US" altLang="ko-KR" sz="1050" dirty="0"/>
              <a:t>'... 2023</a:t>
            </a:r>
            <a:r>
              <a:rPr lang="ko-KR" altLang="en-US" sz="1050" dirty="0"/>
              <a:t>년 실험적 시도는</a:t>
            </a:r>
            <a:r>
              <a:rPr lang="en-US" altLang="ko-KR" sz="1050" dirty="0"/>
              <a:t>",  『</a:t>
            </a:r>
            <a:r>
              <a:rPr lang="ko-KR" altLang="en-US" sz="1050" dirty="0" err="1"/>
              <a:t>디트</a:t>
            </a:r>
            <a:r>
              <a:rPr lang="en-US" altLang="ko-KR" sz="1050" dirty="0"/>
              <a:t>news24』, 2023.01.23. </a:t>
            </a:r>
            <a:r>
              <a:rPr lang="en-US" altLang="ko-KR" sz="1050" dirty="0">
                <a:hlinkClick r:id="rId4"/>
              </a:rPr>
              <a:t>https://www.sjpost.co.kr/news/articleView.html?idxno=55025</a:t>
            </a:r>
            <a:endParaRPr lang="en-US" altLang="ko-KR" sz="1050" dirty="0"/>
          </a:p>
          <a:p>
            <a:r>
              <a:rPr lang="en-US" altLang="ko-KR" sz="1050" dirty="0"/>
              <a:t>2021</a:t>
            </a:r>
            <a:r>
              <a:rPr lang="ko-KR" altLang="en-US" sz="1050" dirty="0"/>
              <a:t>년 세종특별자치시 내부 교통망 서비스 수준</a:t>
            </a:r>
            <a:r>
              <a:rPr lang="en-US" altLang="ko-KR" sz="1050" dirty="0"/>
              <a:t>(LOS) </a:t>
            </a:r>
            <a:r>
              <a:rPr lang="ko-KR" altLang="en-US" sz="1050" dirty="0"/>
              <a:t>분석 현황</a:t>
            </a:r>
          </a:p>
          <a:p>
            <a:r>
              <a:rPr lang="en-US" altLang="ko-KR" sz="1050" dirty="0"/>
              <a:t>2021</a:t>
            </a:r>
            <a:r>
              <a:rPr lang="ko-KR" altLang="en-US" sz="1050" dirty="0"/>
              <a:t>년 세종특별자치시 사회조사 결과 요약본</a:t>
            </a:r>
            <a:endParaRPr lang="en-US" altLang="ko-KR" sz="1050" dirty="0"/>
          </a:p>
          <a:p>
            <a:r>
              <a:rPr lang="ko-KR" altLang="en-US" sz="1050" dirty="0" err="1"/>
              <a:t>한종학</a:t>
            </a:r>
            <a:r>
              <a:rPr lang="en-US" altLang="ko-KR" sz="1050" dirty="0"/>
              <a:t>, </a:t>
            </a:r>
            <a:r>
              <a:rPr lang="ko-KR" altLang="en-US" sz="1050" dirty="0"/>
              <a:t>김준영</a:t>
            </a:r>
            <a:r>
              <a:rPr lang="en-US" altLang="ko-KR" sz="1050" dirty="0"/>
              <a:t>, </a:t>
            </a:r>
            <a:r>
              <a:rPr lang="ko-KR" altLang="en-US" sz="1050" dirty="0" err="1"/>
              <a:t>황익수</a:t>
            </a:r>
            <a:r>
              <a:rPr lang="en-US" altLang="ko-KR" sz="1050" dirty="0"/>
              <a:t>. (2009). GIS</a:t>
            </a:r>
            <a:r>
              <a:rPr lang="ko-KR" altLang="en-US" sz="1050" dirty="0"/>
              <a:t>를 이용한 버스노선설계 방법론</a:t>
            </a:r>
            <a:r>
              <a:rPr lang="en-US" altLang="ko-KR" sz="1050" dirty="0"/>
              <a:t>. </a:t>
            </a:r>
            <a:r>
              <a:rPr lang="ko-KR" altLang="en-US" sz="1050" dirty="0"/>
              <a:t>교통기술과정책</a:t>
            </a:r>
            <a:r>
              <a:rPr lang="en-US" altLang="ko-KR" sz="1050" dirty="0"/>
              <a:t>, 6(1), 75-86.</a:t>
            </a:r>
          </a:p>
          <a:p>
            <a:r>
              <a:rPr lang="ko-KR" altLang="en-US" sz="1050" dirty="0"/>
              <a:t>세종특별자치시 「대중교통요금 무료화 타당성 연구용역」 요약자료</a:t>
            </a:r>
            <a:endParaRPr lang="en-US" altLang="ko-KR" sz="1050" dirty="0"/>
          </a:p>
          <a:p>
            <a:r>
              <a:rPr lang="en-US" altLang="ko-KR" sz="1050" dirty="0"/>
              <a:t>“</a:t>
            </a:r>
            <a:r>
              <a:rPr lang="ko-KR" altLang="en-US" sz="1050" dirty="0"/>
              <a:t>세종시 </a:t>
            </a:r>
            <a:r>
              <a:rPr lang="en-US" altLang="ko-KR" sz="1050" dirty="0"/>
              <a:t>‘</a:t>
            </a:r>
            <a:r>
              <a:rPr lang="ko-KR" altLang="en-US" sz="1050" dirty="0"/>
              <a:t>버스 요금</a:t>
            </a:r>
            <a:r>
              <a:rPr lang="en-US" altLang="ko-KR" sz="1050" dirty="0"/>
              <a:t>‘ </a:t>
            </a:r>
            <a:r>
              <a:rPr lang="ko-KR" altLang="en-US" sz="1050" dirty="0"/>
              <a:t>무료화까지 </a:t>
            </a:r>
            <a:r>
              <a:rPr lang="en-US" altLang="ko-KR" sz="1050" dirty="0"/>
              <a:t>17</a:t>
            </a:r>
            <a:r>
              <a:rPr lang="ko-KR" altLang="en-US" sz="1050" dirty="0"/>
              <a:t>개월</a:t>
            </a:r>
            <a:r>
              <a:rPr lang="en-US" altLang="ko-KR" sz="1050" dirty="0"/>
              <a:t>… </a:t>
            </a:r>
            <a:r>
              <a:rPr lang="ko-KR" altLang="en-US" sz="1050" dirty="0"/>
              <a:t>남은 과제는</a:t>
            </a:r>
            <a:r>
              <a:rPr lang="en-US" altLang="ko-KR" sz="1050" dirty="0"/>
              <a:t>”, 『</a:t>
            </a:r>
            <a:r>
              <a:rPr lang="ko-KR" altLang="en-US" sz="1050" dirty="0" err="1"/>
              <a:t>디트</a:t>
            </a:r>
            <a:r>
              <a:rPr lang="en-US" altLang="ko-KR" sz="1050" dirty="0"/>
              <a:t>news24』,</a:t>
            </a:r>
            <a:r>
              <a:rPr lang="ko-KR" altLang="en-US" sz="1050" dirty="0"/>
              <a:t> </a:t>
            </a:r>
            <a:r>
              <a:rPr lang="en-US" altLang="ko-KR" sz="1050" dirty="0"/>
              <a:t>2023.04.27.</a:t>
            </a:r>
            <a:r>
              <a:rPr lang="ko-KR" altLang="en-US" sz="1050" dirty="0"/>
              <a:t> </a:t>
            </a:r>
            <a:r>
              <a:rPr lang="en-US" altLang="ko-KR" sz="1050" dirty="0">
                <a:hlinkClick r:id="rId5"/>
              </a:rPr>
              <a:t>http://www.dtnews24.com/news/articleView.html?idxno=744774</a:t>
            </a:r>
            <a:endParaRPr lang="en-US" altLang="ko-KR" sz="1050" dirty="0"/>
          </a:p>
          <a:p>
            <a:r>
              <a:rPr lang="en-US" altLang="ko-KR" sz="1050" dirty="0"/>
              <a:t>[</a:t>
            </a:r>
            <a:r>
              <a:rPr lang="ko-KR" altLang="en-US" sz="1050" dirty="0"/>
              <a:t>기획연재</a:t>
            </a:r>
            <a:r>
              <a:rPr lang="en-US" altLang="ko-KR" sz="1050" dirty="0"/>
              <a:t>] </a:t>
            </a:r>
            <a:r>
              <a:rPr lang="ko-KR" altLang="en-US" sz="1050" dirty="0"/>
              <a:t>세종시 교통체증 이대로 안 된다 </a:t>
            </a:r>
            <a:r>
              <a:rPr lang="en-US" altLang="ko-KR" sz="1050" dirty="0"/>
              <a:t>,  『</a:t>
            </a:r>
            <a:r>
              <a:rPr lang="ko-KR" altLang="en-US" sz="1050" dirty="0" err="1"/>
              <a:t>디트</a:t>
            </a:r>
            <a:r>
              <a:rPr lang="en-US" altLang="ko-KR" sz="1050" dirty="0"/>
              <a:t>news24』, 19.12.27. https://www.dtnews24.com/news/articleView.html?idxno</a:t>
            </a:r>
            <a:r>
              <a:rPr lang="en-US" altLang="ko-KR" sz="1050"/>
              <a:t>=567664</a:t>
            </a:r>
            <a:endParaRPr lang="en-US" altLang="ko-KR" sz="1050" dirty="0"/>
          </a:p>
          <a:p>
            <a:r>
              <a:rPr lang="ko-KR" altLang="en-US" sz="1050" dirty="0"/>
              <a:t>출퇴근맞춤버스로 </a:t>
            </a:r>
            <a:r>
              <a:rPr lang="ko-KR" altLang="en-US" sz="1050" dirty="0" err="1"/>
              <a:t>여유있게</a:t>
            </a:r>
            <a:r>
              <a:rPr lang="en-US" altLang="ko-KR" sz="1050" dirty="0"/>
              <a:t>! ‘</a:t>
            </a:r>
            <a:r>
              <a:rPr lang="ko-KR" altLang="en-US" sz="1050" dirty="0"/>
              <a:t>다람쥐버스’ </a:t>
            </a:r>
            <a:r>
              <a:rPr lang="en-US" altLang="ko-KR" sz="1050" dirty="0"/>
              <a:t>4</a:t>
            </a:r>
            <a:r>
              <a:rPr lang="ko-KR" altLang="en-US" sz="1050" dirty="0"/>
              <a:t>개 노선 어디</a:t>
            </a:r>
            <a:r>
              <a:rPr lang="en-US" altLang="ko-KR" sz="1050" dirty="0"/>
              <a:t>?, 『</a:t>
            </a:r>
            <a:r>
              <a:rPr lang="ko-KR" altLang="en-US" sz="1050" dirty="0"/>
              <a:t>내 손안에 서울</a:t>
            </a:r>
            <a:r>
              <a:rPr lang="en-US" altLang="ko-KR" sz="1050" dirty="0"/>
              <a:t>』, 17.06.19. https://mediahub.seoul.go.kr/archives/1090197</a:t>
            </a:r>
          </a:p>
          <a:p>
            <a:pPr marL="0" indent="0">
              <a:buNone/>
            </a:pPr>
            <a:r>
              <a:rPr lang="en-US" altLang="ko-KR" sz="10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10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목록</a:t>
            </a:r>
            <a:r>
              <a:rPr lang="en-US" altLang="ko-KR" sz="10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</a:p>
          <a:p>
            <a:r>
              <a:rPr lang="en-US" altLang="ko-KR" sz="1050" dirty="0"/>
              <a:t>20</a:t>
            </a:r>
            <a:endParaRPr lang="ko-KR" altLang="en-US" sz="105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546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366349-CD08-DF68-911C-1283536AD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390" y="1318332"/>
            <a:ext cx="10625137" cy="5034642"/>
          </a:xfrm>
        </p:spPr>
        <p:txBody>
          <a:bodyPr>
            <a:normAutofit/>
          </a:bodyPr>
          <a:lstStyle/>
          <a:p>
            <a:pPr marL="0" indent="0">
              <a:lnSpc>
                <a:spcPts val="2600"/>
              </a:lnSpc>
              <a:buNone/>
            </a:pP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출퇴근 시간 교통 혼잡 문제를 해결하기 위한 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ELT(</a:t>
            </a:r>
            <a:r>
              <a:rPr lang="ko-KR" altLang="en-US" sz="2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얼른타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 노선 제안</a:t>
            </a:r>
          </a:p>
          <a:p>
            <a:pPr>
              <a:lnSpc>
                <a:spcPts val="2600"/>
              </a:lnSpc>
            </a:pPr>
            <a:r>
              <a:rPr lang="ko-KR" altLang="en-US" sz="1600" dirty="0">
                <a:solidFill>
                  <a:srgbClr val="5C5C5C"/>
                </a:solidFill>
              </a:rPr>
              <a:t>출퇴근 시간대 위주 운영</a:t>
            </a:r>
            <a:r>
              <a:rPr lang="en-US" altLang="ko-KR" sz="1600" dirty="0">
                <a:solidFill>
                  <a:srgbClr val="5C5C5C"/>
                </a:solidFill>
              </a:rPr>
              <a:t>(7:00~10:00, 17:00~20:00)</a:t>
            </a:r>
          </a:p>
          <a:p>
            <a:pPr>
              <a:lnSpc>
                <a:spcPts val="2600"/>
              </a:lnSpc>
            </a:pPr>
            <a:r>
              <a:rPr lang="ko-KR" altLang="en-US" sz="1600" dirty="0">
                <a:solidFill>
                  <a:srgbClr val="5C5C5C"/>
                </a:solidFill>
              </a:rPr>
              <a:t>버스 노선 </a:t>
            </a:r>
            <a:r>
              <a:rPr lang="en-US" altLang="ko-KR" sz="1600" dirty="0">
                <a:solidFill>
                  <a:srgbClr val="5C5C5C"/>
                </a:solidFill>
              </a:rPr>
              <a:t>4-5km </a:t>
            </a:r>
            <a:r>
              <a:rPr lang="ko-KR" altLang="en-US" sz="1600" dirty="0">
                <a:solidFill>
                  <a:srgbClr val="5C5C5C"/>
                </a:solidFill>
              </a:rPr>
              <a:t>이내 구간 왕복</a:t>
            </a:r>
          </a:p>
          <a:p>
            <a:pPr>
              <a:lnSpc>
                <a:spcPts val="2600"/>
              </a:lnSpc>
            </a:pPr>
            <a:r>
              <a:rPr lang="ko-KR" altLang="en-US" sz="1600" dirty="0">
                <a:solidFill>
                  <a:srgbClr val="5C5C5C"/>
                </a:solidFill>
              </a:rPr>
              <a:t>인구 밀집 지역 및 대중교통 서비스 불편 지역 위주로 노선 선정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3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69AB87-B9F2-4A21-CA00-723C8C7FA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121" y="3319291"/>
            <a:ext cx="2005677" cy="295736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3C42B06-E379-B190-C0A8-A743829DC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230" y="3319291"/>
            <a:ext cx="3602284" cy="295736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3FC7189-686A-43A6-7902-CB88C94882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63" t="16872" r="2834" b="11330"/>
          <a:stretch/>
        </p:blipFill>
        <p:spPr>
          <a:xfrm>
            <a:off x="1115151" y="3838028"/>
            <a:ext cx="3600539" cy="207317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A4DC18-00E9-AD36-B6C5-0D92E4B94A42}"/>
              </a:ext>
            </a:extLst>
          </p:cNvPr>
          <p:cNvSpPr txBox="1"/>
          <p:nvPr/>
        </p:nvSpPr>
        <p:spPr>
          <a:xfrm>
            <a:off x="1113405" y="6033255"/>
            <a:ext cx="360664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altLang="ko-KR" sz="11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100" dirty="0" err="1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반곡동</a:t>
            </a:r>
            <a:r>
              <a:rPr lang="en-US" altLang="ko-KR" sz="11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100" dirty="0" err="1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수루배마을</a:t>
            </a:r>
            <a:r>
              <a:rPr lang="en-US" altLang="ko-KR" sz="11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)-</a:t>
            </a:r>
            <a:r>
              <a:rPr lang="ko-KR" altLang="en-US" sz="1100" dirty="0" err="1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정부세종청사중앙동</a:t>
            </a:r>
            <a:r>
              <a:rPr lang="en-US" altLang="ko-KR" sz="11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 </a:t>
            </a:r>
            <a:endParaRPr lang="ko-KR" altLang="en-US" sz="1600" dirty="0">
              <a:solidFill>
                <a:srgbClr val="444444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CE29DE-D92C-332B-0560-19EE09FC1C80}"/>
              </a:ext>
            </a:extLst>
          </p:cNvPr>
          <p:cNvSpPr txBox="1"/>
          <p:nvPr/>
        </p:nvSpPr>
        <p:spPr>
          <a:xfrm>
            <a:off x="5154121" y="6365953"/>
            <a:ext cx="2005677" cy="297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altLang="ko-KR" sz="11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100" dirty="0" err="1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첫마을</a:t>
            </a:r>
            <a:r>
              <a:rPr lang="en-US" altLang="ko-KR" sz="11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</a:t>
            </a:r>
            <a:r>
              <a:rPr lang="ko-KR" altLang="en-US" sz="11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</a:t>
            </a:r>
            <a:r>
              <a:rPr lang="en-US" altLang="ko-KR" sz="11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</a:t>
            </a:r>
            <a:r>
              <a:rPr lang="ko-KR" altLang="en-US" sz="1100" dirty="0" err="1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정부세종청사북측</a:t>
            </a:r>
            <a:r>
              <a:rPr lang="en-US" altLang="ko-KR" sz="11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1600" dirty="0">
              <a:solidFill>
                <a:srgbClr val="444444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704D03-AAF2-617B-DD61-98F8AE209CE2}"/>
              </a:ext>
            </a:extLst>
          </p:cNvPr>
          <p:cNvSpPr txBox="1"/>
          <p:nvPr/>
        </p:nvSpPr>
        <p:spPr>
          <a:xfrm>
            <a:off x="7598230" y="6365954"/>
            <a:ext cx="3602284" cy="297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altLang="ko-KR" sz="11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1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가락마을</a:t>
            </a:r>
            <a:r>
              <a:rPr lang="en-US" altLang="ko-KR" sz="11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17,18</a:t>
            </a:r>
            <a:r>
              <a:rPr lang="ko-KR" altLang="en-US" sz="11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</a:t>
            </a:r>
            <a:r>
              <a:rPr lang="en-US" altLang="ko-KR" sz="11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</a:t>
            </a:r>
            <a:r>
              <a:rPr lang="ko-KR" altLang="en-US" sz="1100" dirty="0" err="1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정부세종청사남측</a:t>
            </a:r>
            <a:r>
              <a:rPr lang="en-US" altLang="ko-KR" sz="11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 </a:t>
            </a:r>
            <a:endParaRPr lang="ko-KR" altLang="en-US" sz="1600" dirty="0">
              <a:solidFill>
                <a:srgbClr val="444444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FD3401-630C-77F7-8B6F-43B383E4E8CC}"/>
              </a:ext>
            </a:extLst>
          </p:cNvPr>
          <p:cNvSpPr txBox="1"/>
          <p:nvPr/>
        </p:nvSpPr>
        <p:spPr>
          <a:xfrm>
            <a:off x="1164840" y="5595830"/>
            <a:ext cx="421516" cy="2419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72000" rtlCol="0" anchor="b">
            <a:spAutoFit/>
          </a:bodyPr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</a:t>
            </a:r>
            <a:r>
              <a:rPr lang="en-US" altLang="ko-KR" sz="8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endParaRPr lang="ko-KR" altLang="en-US" sz="8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28B97E-D43A-3D5D-CDF0-E92852A8E5AE}"/>
              </a:ext>
            </a:extLst>
          </p:cNvPr>
          <p:cNvSpPr txBox="1"/>
          <p:nvPr/>
        </p:nvSpPr>
        <p:spPr>
          <a:xfrm>
            <a:off x="5215302" y="3368896"/>
            <a:ext cx="421516" cy="2419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72000" rtlCol="0" anchor="b">
            <a:spAutoFit/>
          </a:bodyPr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</a:t>
            </a:r>
            <a:r>
              <a:rPr lang="en-US" altLang="ko-KR" sz="8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endParaRPr lang="ko-KR" altLang="en-US" sz="8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617DAE-5500-5312-B0F0-4ECDBD7872E1}"/>
              </a:ext>
            </a:extLst>
          </p:cNvPr>
          <p:cNvSpPr txBox="1"/>
          <p:nvPr/>
        </p:nvSpPr>
        <p:spPr>
          <a:xfrm>
            <a:off x="10685856" y="3386582"/>
            <a:ext cx="421516" cy="2419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72000" rtlCol="0" anchor="b">
            <a:spAutoFit/>
          </a:bodyPr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</a:t>
            </a:r>
            <a:r>
              <a:rPr lang="en-US" altLang="ko-KR" sz="8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endParaRPr lang="ko-KR" altLang="en-US" sz="8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CEA8C5D-31B6-A702-3FC3-F9073E56E5D4}"/>
              </a:ext>
            </a:extLst>
          </p:cNvPr>
          <p:cNvSpPr/>
          <p:nvPr/>
        </p:nvSpPr>
        <p:spPr>
          <a:xfrm>
            <a:off x="7505088" y="1809008"/>
            <a:ext cx="3602284" cy="12429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>
              <a:lnSpc>
                <a:spcPts val="2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16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기대효과</a:t>
            </a:r>
            <a:endParaRPr lang="en-US" altLang="ko-KR" sz="16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출퇴근 시간대 교통 혼잡 개선 효과</a:t>
            </a:r>
          </a:p>
          <a:p>
            <a:pPr marL="285750" indent="-28575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 차내 혼잡 정도 개선</a:t>
            </a:r>
          </a:p>
          <a:p>
            <a:pPr marL="285750" indent="-285750">
              <a:lnSpc>
                <a:spcPts val="2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 대기 시간 단축</a:t>
            </a:r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E5F05E58-F943-5899-C85E-929CAE372959}"/>
              </a:ext>
            </a:extLst>
          </p:cNvPr>
          <p:cNvSpPr/>
          <p:nvPr/>
        </p:nvSpPr>
        <p:spPr>
          <a:xfrm rot="16200000">
            <a:off x="6792465" y="2237877"/>
            <a:ext cx="363208" cy="432027"/>
          </a:xfrm>
          <a:prstGeom prst="downArrow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027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A5EEB62-CA52-43B7-AB4F-8E03C898C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390" y="1318332"/>
            <a:ext cx="10625137" cy="5034642"/>
          </a:xfrm>
        </p:spPr>
        <p:txBody>
          <a:bodyPr>
            <a:normAutofit/>
          </a:bodyPr>
          <a:lstStyle/>
          <a:p>
            <a:pPr marL="0" indent="0">
              <a:lnSpc>
                <a:spcPts val="2600"/>
              </a:lnSpc>
              <a:buNone/>
            </a:pP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ELT(</a:t>
            </a:r>
            <a:r>
              <a:rPr lang="ko-KR" altLang="en-US" sz="2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얼른타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 노선을 위한 데이터 분석 과정</a:t>
            </a:r>
          </a:p>
          <a:p>
            <a:pPr>
              <a:lnSpc>
                <a:spcPts val="2600"/>
              </a:lnSpc>
            </a:pPr>
            <a:r>
              <a:rPr lang="ko-KR" altLang="en-US" sz="1600" dirty="0">
                <a:solidFill>
                  <a:srgbClr val="5C5C5C"/>
                </a:solidFill>
              </a:rPr>
              <a:t>미국에서 적용하고 있는 지역 대중교통 이용도 지수</a:t>
            </a:r>
            <a:r>
              <a:rPr lang="en-US" altLang="ko-KR" sz="1600" dirty="0">
                <a:solidFill>
                  <a:srgbClr val="5C5C5C"/>
                </a:solidFill>
              </a:rPr>
              <a:t>(LITA)</a:t>
            </a:r>
            <a:r>
              <a:rPr lang="ko-KR" altLang="en-US" sz="1600" dirty="0">
                <a:solidFill>
                  <a:srgbClr val="5C5C5C"/>
                </a:solidFill>
              </a:rPr>
              <a:t>를 응용</a:t>
            </a:r>
            <a:endParaRPr lang="en-US" altLang="ko-KR" sz="1600" dirty="0">
              <a:solidFill>
                <a:srgbClr val="5C5C5C"/>
              </a:solidFill>
            </a:endParaRPr>
          </a:p>
          <a:p>
            <a:pPr>
              <a:lnSpc>
                <a:spcPts val="2600"/>
              </a:lnSpc>
            </a:pPr>
            <a:r>
              <a:rPr lang="ko-KR" altLang="en-US" sz="1600" dirty="0">
                <a:solidFill>
                  <a:srgbClr val="5C5C5C"/>
                </a:solidFill>
              </a:rPr>
              <a:t>이 지수는 서로 다른 생활권 내에서 대중교통 접근성을 측정하기 위하여 개발</a:t>
            </a:r>
            <a:endParaRPr lang="en-US" altLang="ko-KR" sz="1600" dirty="0">
              <a:solidFill>
                <a:srgbClr val="5C5C5C"/>
              </a:solidFill>
            </a:endParaRPr>
          </a:p>
          <a:p>
            <a:pPr>
              <a:lnSpc>
                <a:spcPts val="2600"/>
              </a:lnSpc>
            </a:pPr>
            <a:r>
              <a:rPr lang="ko-KR" altLang="en-US" sz="1600" dirty="0">
                <a:solidFill>
                  <a:srgbClr val="5C5C5C"/>
                </a:solidFill>
              </a:rPr>
              <a:t>인구 수가 밀집되어 있고</a:t>
            </a:r>
            <a:r>
              <a:rPr lang="en-US" altLang="ko-KR" sz="1600" dirty="0">
                <a:solidFill>
                  <a:srgbClr val="5C5C5C"/>
                </a:solidFill>
              </a:rPr>
              <a:t>, </a:t>
            </a:r>
            <a:r>
              <a:rPr lang="ko-KR" altLang="en-US" sz="1600" dirty="0">
                <a:solidFill>
                  <a:srgbClr val="5C5C5C"/>
                </a:solidFill>
              </a:rPr>
              <a:t>버스서비스 공급이 부족한 지역은 판별해 노선 설계</a:t>
            </a:r>
            <a:endParaRPr lang="en-US" altLang="ko-KR" sz="1600" dirty="0">
              <a:solidFill>
                <a:srgbClr val="5C5C5C"/>
              </a:solidFill>
            </a:endParaRPr>
          </a:p>
          <a:p>
            <a:pPr>
              <a:lnSpc>
                <a:spcPts val="2600"/>
              </a:lnSpc>
            </a:pPr>
            <a:r>
              <a:rPr lang="en-US" altLang="ko-KR" sz="1600" dirty="0">
                <a:solidFill>
                  <a:srgbClr val="5C5C5C"/>
                </a:solidFill>
              </a:rPr>
              <a:t>LITA</a:t>
            </a:r>
            <a:r>
              <a:rPr lang="ko-KR" altLang="en-US" sz="1600" dirty="0">
                <a:solidFill>
                  <a:srgbClr val="5C5C5C"/>
                </a:solidFill>
              </a:rPr>
              <a:t>는 구역별 사회 경제 지표와 버스 노선 운행 특성을 고려한 합리적 노선개편 방법</a:t>
            </a:r>
            <a:endParaRPr lang="en-US" altLang="ko-KR" sz="1600" dirty="0">
              <a:solidFill>
                <a:srgbClr val="5C5C5C"/>
              </a:solidFill>
            </a:endParaRPr>
          </a:p>
          <a:p>
            <a:pPr>
              <a:lnSpc>
                <a:spcPts val="2600"/>
              </a:lnSpc>
            </a:pPr>
            <a:r>
              <a:rPr lang="en-US" altLang="ko-KR" sz="1600" dirty="0">
                <a:solidFill>
                  <a:srgbClr val="5C5C5C"/>
                </a:solidFill>
              </a:rPr>
              <a:t>LITA</a:t>
            </a:r>
            <a:r>
              <a:rPr lang="ko-KR" altLang="en-US" sz="1600" dirty="0">
                <a:solidFill>
                  <a:srgbClr val="5C5C5C"/>
                </a:solidFill>
              </a:rPr>
              <a:t>를 고려하여 산정한 링크 저항 계수 값을 이용하여 기종점간 버스의 최적노선 도출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9CAF9A6-7B10-4F7C-BBAF-75C4516CAB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952" y="1318332"/>
            <a:ext cx="2621570" cy="262680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7D01572A-F831-4538-A904-3D87EBD160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067121"/>
              </p:ext>
            </p:extLst>
          </p:nvPr>
        </p:nvGraphicFramePr>
        <p:xfrm>
          <a:off x="1580651" y="4056385"/>
          <a:ext cx="2621570" cy="2586492"/>
        </p:xfrm>
        <a:graphic>
          <a:graphicData uri="http://schemas.openxmlformats.org/drawingml/2006/table">
            <a:tbl>
              <a:tblPr/>
              <a:tblGrid>
                <a:gridCol w="556091">
                  <a:extLst>
                    <a:ext uri="{9D8B030D-6E8A-4147-A177-3AD203B41FA5}">
                      <a16:colId xmlns:a16="http://schemas.microsoft.com/office/drawing/2014/main" val="3813208791"/>
                    </a:ext>
                  </a:extLst>
                </a:gridCol>
                <a:gridCol w="275397">
                  <a:extLst>
                    <a:ext uri="{9D8B030D-6E8A-4147-A177-3AD203B41FA5}">
                      <a16:colId xmlns:a16="http://schemas.microsoft.com/office/drawing/2014/main" val="1312199606"/>
                    </a:ext>
                  </a:extLst>
                </a:gridCol>
                <a:gridCol w="317766">
                  <a:extLst>
                    <a:ext uri="{9D8B030D-6E8A-4147-A177-3AD203B41FA5}">
                      <a16:colId xmlns:a16="http://schemas.microsoft.com/office/drawing/2014/main" val="3417718881"/>
                    </a:ext>
                  </a:extLst>
                </a:gridCol>
                <a:gridCol w="317766">
                  <a:extLst>
                    <a:ext uri="{9D8B030D-6E8A-4147-A177-3AD203B41FA5}">
                      <a16:colId xmlns:a16="http://schemas.microsoft.com/office/drawing/2014/main" val="4147594821"/>
                    </a:ext>
                  </a:extLst>
                </a:gridCol>
                <a:gridCol w="656716">
                  <a:extLst>
                    <a:ext uri="{9D8B030D-6E8A-4147-A177-3AD203B41FA5}">
                      <a16:colId xmlns:a16="http://schemas.microsoft.com/office/drawing/2014/main" val="63622994"/>
                    </a:ext>
                  </a:extLst>
                </a:gridCol>
                <a:gridCol w="137699">
                  <a:extLst>
                    <a:ext uri="{9D8B030D-6E8A-4147-A177-3AD203B41FA5}">
                      <a16:colId xmlns:a16="http://schemas.microsoft.com/office/drawing/2014/main" val="109963686"/>
                    </a:ext>
                  </a:extLst>
                </a:gridCol>
                <a:gridCol w="360135">
                  <a:extLst>
                    <a:ext uri="{9D8B030D-6E8A-4147-A177-3AD203B41FA5}">
                      <a16:colId xmlns:a16="http://schemas.microsoft.com/office/drawing/2014/main" val="1364271701"/>
                    </a:ext>
                  </a:extLst>
                </a:gridCol>
              </a:tblGrid>
              <a:tr h="957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Link ID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Li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Si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Smax/Si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Impedance Length(Ci)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-&gt;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Ci Round(3)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767296"/>
                  </a:ext>
                </a:extLst>
              </a:tr>
              <a:tr h="95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1001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1.1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12.5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0.6578947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0.723684211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0.724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4169641"/>
                  </a:ext>
                </a:extLst>
              </a:tr>
              <a:tr h="95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1002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1.1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12.5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0.6578947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0.723684211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0.724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468455"/>
                  </a:ext>
                </a:extLst>
              </a:tr>
              <a:tr h="95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1003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10.5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0.5526316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0.497368421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0.497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781138"/>
                  </a:ext>
                </a:extLst>
              </a:tr>
              <a:tr h="95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1004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2.8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8.5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0.4473684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1.252631579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1.253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8863804"/>
                  </a:ext>
                </a:extLst>
              </a:tr>
              <a:tr h="95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3.1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0.5789474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1.794736842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1.795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388178"/>
                  </a:ext>
                </a:extLst>
              </a:tr>
              <a:tr h="95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1006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2.4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6.5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0.3421053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0.821052632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0.821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5541625"/>
                  </a:ext>
                </a:extLst>
              </a:tr>
              <a:tr h="95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1007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1.9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11.5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0.6052632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1.15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1.15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4730984"/>
                  </a:ext>
                </a:extLst>
              </a:tr>
              <a:tr h="95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1008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0.8421053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1.010526316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1.011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6589196"/>
                  </a:ext>
                </a:extLst>
              </a:tr>
              <a:tr h="95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1009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16.5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0.8684211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0.781578947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0.782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06271"/>
                  </a:ext>
                </a:extLst>
              </a:tr>
              <a:tr h="95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1010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1.7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11.5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0.6052632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1.028947368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1.029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515688"/>
                  </a:ext>
                </a:extLst>
              </a:tr>
              <a:tr h="95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1011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1.9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5.5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0.2894737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792670"/>
                  </a:ext>
                </a:extLst>
              </a:tr>
              <a:tr h="95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1012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1.7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10.5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0.5526316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0.939473684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0.939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2618312"/>
                  </a:ext>
                </a:extLst>
              </a:tr>
              <a:tr h="95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1013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0.8421053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1.010526316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1.011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1282525"/>
                  </a:ext>
                </a:extLst>
              </a:tr>
              <a:tr h="95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1014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9.5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5953143"/>
                  </a:ext>
                </a:extLst>
              </a:tr>
              <a:tr h="95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17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0.8947368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1.342105263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1.342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0710921"/>
                  </a:ext>
                </a:extLst>
              </a:tr>
              <a:tr h="95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1016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1.6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19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1.6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1.6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6497355"/>
                  </a:ext>
                </a:extLst>
              </a:tr>
              <a:tr h="95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1017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14.5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0.7631579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2.671052632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2.671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9463453"/>
                  </a:ext>
                </a:extLst>
              </a:tr>
              <a:tr h="95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1018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1.6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14.5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0.7631579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1.221052632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1.221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5395219"/>
                  </a:ext>
                </a:extLst>
              </a:tr>
              <a:tr h="95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1019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13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0.6842105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0.889473684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0.889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291591"/>
                  </a:ext>
                </a:extLst>
              </a:tr>
              <a:tr h="95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1020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16.5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0.8684211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1.823684211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1.824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834855"/>
                  </a:ext>
                </a:extLst>
              </a:tr>
              <a:tr h="95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1021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1.8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0.5789474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1.042105263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1.042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37975"/>
                  </a:ext>
                </a:extLst>
              </a:tr>
              <a:tr h="95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1022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0.4210526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0.631578947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0.632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6856263"/>
                  </a:ext>
                </a:extLst>
              </a:tr>
              <a:tr h="95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1023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0.2105263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0.273684211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0.274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7174285"/>
                  </a:ext>
                </a:extLst>
              </a:tr>
              <a:tr h="95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1024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9.5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2.25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2.25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253199"/>
                  </a:ext>
                </a:extLst>
              </a:tr>
              <a:tr h="95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0.7368421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8.105263158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8.105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7897985"/>
                  </a:ext>
                </a:extLst>
              </a:tr>
              <a:tr h="957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1026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18.5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0.9736842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11.68421053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11.684</a:t>
                      </a:r>
                    </a:p>
                  </a:txBody>
                  <a:tcPr marL="2648" marR="2648" marT="26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4846655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BC68E88B-3AD5-48FC-93D5-63D1F947C73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73"/>
          <a:stretch/>
        </p:blipFill>
        <p:spPr>
          <a:xfrm>
            <a:off x="4796581" y="4316116"/>
            <a:ext cx="4390951" cy="36326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CE155C2-A89C-447B-9B9B-8E41928026F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7" b="51404"/>
          <a:stretch/>
        </p:blipFill>
        <p:spPr>
          <a:xfrm>
            <a:off x="4796580" y="5006137"/>
            <a:ext cx="4390952" cy="58802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9F7A50A-213A-4C16-A155-12E7BC34412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3" b="30507"/>
          <a:stretch/>
        </p:blipFill>
        <p:spPr>
          <a:xfrm>
            <a:off x="4796577" y="5884400"/>
            <a:ext cx="4390955" cy="384176"/>
          </a:xfrm>
          <a:prstGeom prst="rect">
            <a:avLst/>
          </a:prstGeom>
        </p:spPr>
      </p:pic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AC67A84E-9BB6-4551-B09C-5CC2F9651280}"/>
              </a:ext>
            </a:extLst>
          </p:cNvPr>
          <p:cNvSpPr/>
          <p:nvPr/>
        </p:nvSpPr>
        <p:spPr>
          <a:xfrm rot="16200000">
            <a:off x="4350957" y="5109505"/>
            <a:ext cx="296884" cy="399293"/>
          </a:xfrm>
          <a:prstGeom prst="downArrow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D9824C-B771-428F-8828-636953F26FF7}"/>
              </a:ext>
            </a:extLst>
          </p:cNvPr>
          <p:cNvSpPr txBox="1"/>
          <p:nvPr/>
        </p:nvSpPr>
        <p:spPr>
          <a:xfrm>
            <a:off x="4796577" y="4651046"/>
            <a:ext cx="6495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주요 정류장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2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반곡동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2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수루배마을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양지고등학교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정부세종청사중앙동</a:t>
            </a:r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7B7EB7-B00F-40F7-BDAF-4180972C0EEC}"/>
              </a:ext>
            </a:extLst>
          </p:cNvPr>
          <p:cNvSpPr txBox="1"/>
          <p:nvPr/>
        </p:nvSpPr>
        <p:spPr>
          <a:xfrm>
            <a:off x="4796578" y="5556555"/>
            <a:ext cx="7024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주요 정류장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2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첫마을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새롬동커뮤니티센터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다정동커뮤니티센터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정부세종청사북측</a:t>
            </a:r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5BB5662-C2D7-4D3D-8E67-2028660A31C8}"/>
              </a:ext>
            </a:extLst>
          </p:cNvPr>
          <p:cNvSpPr txBox="1"/>
          <p:nvPr/>
        </p:nvSpPr>
        <p:spPr>
          <a:xfrm>
            <a:off x="4796577" y="6228225"/>
            <a:ext cx="7153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주요 정류장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가락마을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17,18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아름동커뮤니티센터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도램마을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8,10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단지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정부세종청사남측</a:t>
            </a:r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027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F19E0-2953-4E65-3C1F-2E5771F3C257}"/>
              </a:ext>
            </a:extLst>
          </p:cNvPr>
          <p:cNvSpPr txBox="1"/>
          <p:nvPr/>
        </p:nvSpPr>
        <p:spPr>
          <a:xfrm>
            <a:off x="2030558" y="4995352"/>
            <a:ext cx="2559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i="0" dirty="0">
                <a:solidFill>
                  <a:srgbClr val="222222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‘</a:t>
            </a:r>
            <a:r>
              <a:rPr lang="ko-KR" altLang="en-US" i="0" dirty="0" err="1">
                <a:solidFill>
                  <a:srgbClr val="222222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행복도시’의</a:t>
            </a:r>
            <a:r>
              <a:rPr lang="ko-KR" altLang="en-US" i="0" dirty="0">
                <a:solidFill>
                  <a:srgbClr val="222222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22222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기존</a:t>
            </a:r>
            <a:r>
              <a:rPr lang="ko-KR" altLang="en-US" i="0" dirty="0">
                <a:solidFill>
                  <a:srgbClr val="222222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설계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7A2A1AAB-662C-D9AB-D5B7-F3B8091AB9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4991345"/>
              </p:ext>
            </p:extLst>
          </p:nvPr>
        </p:nvGraphicFramePr>
        <p:xfrm>
          <a:off x="5809588" y="1675409"/>
          <a:ext cx="5351188" cy="431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624E0FC-A203-90B0-864B-603FFF808284}"/>
              </a:ext>
            </a:extLst>
          </p:cNvPr>
          <p:cNvSpPr txBox="1"/>
          <p:nvPr/>
        </p:nvSpPr>
        <p:spPr>
          <a:xfrm>
            <a:off x="6254385" y="6071432"/>
            <a:ext cx="4461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altLang="ko-KR" sz="14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2050</a:t>
            </a:r>
            <a:r>
              <a:rPr lang="ko-KR" altLang="en-US" sz="14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년까지 인구 </a:t>
            </a:r>
            <a:r>
              <a:rPr lang="en-US" altLang="ko-KR" sz="14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60</a:t>
            </a:r>
            <a:r>
              <a:rPr lang="ko-KR" altLang="en-US" sz="14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만명이 넘을 것으로 예상</a:t>
            </a:r>
            <a:endParaRPr lang="en-US" altLang="ko-KR" sz="1400" b="0" i="0" dirty="0"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D5CFE1-F666-05BC-0638-0861F450AC32}"/>
              </a:ext>
            </a:extLst>
          </p:cNvPr>
          <p:cNvSpPr txBox="1"/>
          <p:nvPr/>
        </p:nvSpPr>
        <p:spPr>
          <a:xfrm>
            <a:off x="1316408" y="5287792"/>
            <a:ext cx="3987358" cy="1356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ko-KR" altLang="en-US" sz="14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링구조로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자가용이 필요 없는 방식의 설계</a:t>
            </a:r>
            <a:endParaRPr lang="en-US" altLang="ko-KR" sz="1400" b="0" i="0" dirty="0">
              <a:solidFill>
                <a:srgbClr val="222222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ko-KR" altLang="en-US" sz="1400" b="0" i="0" dirty="0"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도시 건설 때부터 일반도로의 차선을 줄임</a:t>
            </a:r>
            <a:endParaRPr lang="en-US" altLang="ko-KR" sz="1400" b="0" i="0" dirty="0">
              <a:effectLst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간선도로 중앙에 </a:t>
            </a:r>
            <a:r>
              <a:rPr lang="en-US" altLang="ko-KR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BRT </a:t>
            </a: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전용차로 만듦</a:t>
            </a:r>
            <a:endParaRPr lang="en-US" altLang="ko-KR" sz="1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자전거 도로와 인도 너비를 넓힘</a:t>
            </a:r>
            <a:endParaRPr lang="en-US" altLang="ko-KR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9" name="Picture 4" descr="확대이미지">
            <a:extLst>
              <a:ext uri="{FF2B5EF4-FFF2-40B4-BE49-F238E27FC236}">
                <a16:creationId xmlns:a16="http://schemas.microsoft.com/office/drawing/2014/main" id="{A3EF8730-524E-F1E1-FC8B-11E4B54AB7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5985" r="2531" b="905"/>
          <a:stretch/>
        </p:blipFill>
        <p:spPr bwMode="auto">
          <a:xfrm>
            <a:off x="1411113" y="1808371"/>
            <a:ext cx="3797949" cy="3058294"/>
          </a:xfrm>
          <a:prstGeom prst="roundRect">
            <a:avLst/>
          </a:prstGeom>
          <a:noFill/>
          <a:ln w="762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6FA3C032-CEDB-2A67-5F78-60C4D115D662}"/>
              </a:ext>
            </a:extLst>
          </p:cNvPr>
          <p:cNvSpPr txBox="1">
            <a:spLocks/>
          </p:cNvSpPr>
          <p:nvPr/>
        </p:nvSpPr>
        <p:spPr>
          <a:xfrm>
            <a:off x="666750" y="1125778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｜</a:t>
            </a:r>
            <a:r>
              <a:rPr lang="ko-KR" altLang="en-US" sz="1800" b="0" i="0" dirty="0">
                <a:effectLst/>
                <a:latin typeface="Söhne"/>
              </a:rPr>
              <a:t> </a:t>
            </a:r>
            <a:r>
              <a:rPr lang="ko-KR" altLang="en-US" sz="180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대중교통 위주 도시 설계 </a:t>
            </a:r>
            <a:r>
              <a:rPr lang="en-US" altLang="ko-KR" sz="18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vs. </a:t>
            </a:r>
            <a:r>
              <a:rPr lang="ko-KR" altLang="en-US" sz="180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상황</a:t>
            </a:r>
            <a:endParaRPr lang="ko-KR" altLang="en-US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슬라이드 번호 개체 틀 1">
            <a:extLst>
              <a:ext uri="{FF2B5EF4-FFF2-40B4-BE49-F238E27FC236}">
                <a16:creationId xmlns:a16="http://schemas.microsoft.com/office/drawing/2014/main" id="{034FC49A-0E0C-B30B-F501-497F0A3C7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7675" y="6491287"/>
            <a:ext cx="2743200" cy="365125"/>
          </a:xfrm>
        </p:spPr>
        <p:txBody>
          <a:bodyPr/>
          <a:lstStyle/>
          <a:p>
            <a:fld id="{8C24D5BA-E4FC-4915-98C4-1CC20E53E2D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E9D52F-11D7-2578-7121-F877AEC22F55}"/>
              </a:ext>
            </a:extLst>
          </p:cNvPr>
          <p:cNvSpPr txBox="1"/>
          <p:nvPr/>
        </p:nvSpPr>
        <p:spPr>
          <a:xfrm>
            <a:off x="7662175" y="6567165"/>
            <a:ext cx="41391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통계청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KOSIS </a:t>
            </a:r>
            <a:r>
              <a:rPr lang="ko-KR" altLang="en-US" sz="900" b="0" i="0" dirty="0" err="1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국가통계포털</a:t>
            </a:r>
            <a:endParaRPr lang="en-US" altLang="ko-KR" sz="9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7211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BBFD0291-53C7-3A55-C4BC-461CF897B7C9}"/>
              </a:ext>
            </a:extLst>
          </p:cNvPr>
          <p:cNvSpPr txBox="1">
            <a:spLocks/>
          </p:cNvSpPr>
          <p:nvPr/>
        </p:nvSpPr>
        <p:spPr>
          <a:xfrm>
            <a:off x="1588883" y="4890350"/>
            <a:ext cx="3964713" cy="1635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2400"/>
              </a:lnSpc>
            </a:pP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2012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 출범 당시 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100,751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명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에서</a:t>
            </a:r>
          </a:p>
          <a:p>
            <a:pPr algn="ctr">
              <a:lnSpc>
                <a:spcPts val="2400"/>
              </a:lnSpc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2023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 현재 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391,376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명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으로 </a:t>
            </a:r>
          </a:p>
          <a:p>
            <a:pPr algn="ctr">
              <a:lnSpc>
                <a:spcPts val="2400"/>
              </a:lnSpc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인구가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 가량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늘어난 지금도</a:t>
            </a:r>
          </a:p>
          <a:p>
            <a:pPr algn="ctr">
              <a:lnSpc>
                <a:spcPts val="2400"/>
              </a:lnSpc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교통량을 감당하기 힘듦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61B3CE-A522-8F45-EACB-C5DEBE535CA8}"/>
              </a:ext>
            </a:extLst>
          </p:cNvPr>
          <p:cNvSpPr txBox="1"/>
          <p:nvPr/>
        </p:nvSpPr>
        <p:spPr>
          <a:xfrm>
            <a:off x="7322576" y="5580236"/>
            <a:ext cx="347113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&lt;2020 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행복도시 인근 교차로 서비스 수준</a:t>
            </a:r>
            <a:r>
              <a:rPr lang="en-US" altLang="ko-KR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  <a:endParaRPr lang="ko-KR" altLang="en-US" sz="15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" name="Picture 2" descr="세종시 도로가 왜 '지옥로'가 되었나 - 세종포스트">
            <a:extLst>
              <a:ext uri="{FF2B5EF4-FFF2-40B4-BE49-F238E27FC236}">
                <a16:creationId xmlns:a16="http://schemas.microsoft.com/office/drawing/2014/main" id="{D9A2A7C2-96AE-15A1-5359-CF67B30734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5"/>
          <a:stretch/>
        </p:blipFill>
        <p:spPr bwMode="auto">
          <a:xfrm>
            <a:off x="838199" y="1933603"/>
            <a:ext cx="5466080" cy="292914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724BE84-9218-45EE-2AD1-08F48C3C3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369579"/>
              </p:ext>
            </p:extLst>
          </p:nvPr>
        </p:nvGraphicFramePr>
        <p:xfrm>
          <a:off x="6880096" y="1718699"/>
          <a:ext cx="4356100" cy="3670300"/>
        </p:xfrm>
        <a:graphic>
          <a:graphicData uri="http://schemas.openxmlformats.org/drawingml/2006/table">
            <a:tbl>
              <a:tblPr/>
              <a:tblGrid>
                <a:gridCol w="1333500">
                  <a:extLst>
                    <a:ext uri="{9D8B030D-6E8A-4147-A177-3AD203B41FA5}">
                      <a16:colId xmlns:a16="http://schemas.microsoft.com/office/drawing/2014/main" val="1517853887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49661988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30733356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735002628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291651532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교차로명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구분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교통량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평균제어지체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서비스수준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762111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초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(LOS)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76155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합강교차로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4,821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409.4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FFF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65089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은하수교차로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3,538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70.3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E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201868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어진교차로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3,403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64.7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09377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세종교차로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4,067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54.8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05224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성금교차로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3,806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54.3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93136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파란달교차로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3,501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51.8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06537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새샘교차로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4,381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50.6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69134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가람교차로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2,771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46.8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449138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첫마을교차로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2,309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38.3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252067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청사교차로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2,091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37.6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126666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종합운동장 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3,283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36.4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05521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햇무리교동측네거리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3,127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28.5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B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47384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나성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교남측삼거리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2,233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21.6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B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5206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보롬교동측삼거리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3,750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17.8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B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9365480"/>
                  </a:ext>
                </a:extLst>
              </a:tr>
            </a:tbl>
          </a:graphicData>
        </a:graphic>
      </p:graphicFrame>
      <p:sp>
        <p:nvSpPr>
          <p:cNvPr id="8" name="제목 1">
            <a:extLst>
              <a:ext uri="{FF2B5EF4-FFF2-40B4-BE49-F238E27FC236}">
                <a16:creationId xmlns:a16="http://schemas.microsoft.com/office/drawing/2014/main" id="{2DC70FAB-C4D5-DB3F-9368-1A820297C631}"/>
              </a:ext>
            </a:extLst>
          </p:cNvPr>
          <p:cNvSpPr txBox="1">
            <a:spLocks/>
          </p:cNvSpPr>
          <p:nvPr/>
        </p:nvSpPr>
        <p:spPr>
          <a:xfrm>
            <a:off x="666750" y="1125778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｜</a:t>
            </a:r>
            <a:r>
              <a:rPr lang="ko-KR" altLang="en-US" sz="1800" b="0" i="0" dirty="0">
                <a:effectLst/>
                <a:latin typeface="Söhne"/>
              </a:rPr>
              <a:t> </a:t>
            </a:r>
            <a:r>
              <a:rPr lang="ko-KR" altLang="en-US" sz="180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위주 도시 설계</a:t>
            </a:r>
            <a:r>
              <a:rPr lang="ko-KR" altLang="en-US" sz="180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8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vs. </a:t>
            </a:r>
            <a:r>
              <a:rPr lang="ko-KR" altLang="en-US" sz="180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현재 상황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ED96E1E3-F13D-B8B6-697C-9EF6E97F6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7675" y="6491287"/>
            <a:ext cx="2743200" cy="365125"/>
          </a:xfrm>
        </p:spPr>
        <p:txBody>
          <a:bodyPr/>
          <a:lstStyle/>
          <a:p>
            <a:fld id="{8C24D5BA-E4FC-4915-98C4-1CC20E53E2D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6124F6-78E8-0B28-85B4-701E88340829}"/>
              </a:ext>
            </a:extLst>
          </p:cNvPr>
          <p:cNvSpPr txBox="1"/>
          <p:nvPr/>
        </p:nvSpPr>
        <p:spPr>
          <a:xfrm>
            <a:off x="7662175" y="6567165"/>
            <a:ext cx="41391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2021</a:t>
            </a:r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세종특별자치시 내부 교통망 서비스 수준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(LOS) </a:t>
            </a:r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분석 현황</a:t>
            </a:r>
            <a:endParaRPr lang="ko-KR" altLang="en-US" sz="900" dirty="0">
              <a:solidFill>
                <a:srgbClr val="545454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6863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1ECB31DC-6EE3-4EB5-4801-3F899ED422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113093"/>
              </p:ext>
            </p:extLst>
          </p:nvPr>
        </p:nvGraphicFramePr>
        <p:xfrm>
          <a:off x="-121870" y="1983688"/>
          <a:ext cx="5044440" cy="3974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9B2EC6E2-C26A-BDDE-5580-660C4A9861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7230783"/>
              </p:ext>
            </p:extLst>
          </p:nvPr>
        </p:nvGraphicFramePr>
        <p:xfrm>
          <a:off x="4414651" y="1961688"/>
          <a:ext cx="7010401" cy="42779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제목 1">
            <a:extLst>
              <a:ext uri="{FF2B5EF4-FFF2-40B4-BE49-F238E27FC236}">
                <a16:creationId xmlns:a16="http://schemas.microsoft.com/office/drawing/2014/main" id="{F5AB7F38-9581-152A-9A47-3F5BF8A906A8}"/>
              </a:ext>
            </a:extLst>
          </p:cNvPr>
          <p:cNvSpPr txBox="1">
            <a:spLocks/>
          </p:cNvSpPr>
          <p:nvPr/>
        </p:nvSpPr>
        <p:spPr>
          <a:xfrm>
            <a:off x="728394" y="1136052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중심 도시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’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라는 초기 계획이 무색하게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지속되는 자가용 이용 증가 및 대중교통 이용률 감소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57D270-FBE3-E3DF-EB56-DCC930DD596D}"/>
              </a:ext>
            </a:extLst>
          </p:cNvPr>
          <p:cNvSpPr txBox="1"/>
          <p:nvPr/>
        </p:nvSpPr>
        <p:spPr>
          <a:xfrm>
            <a:off x="7662175" y="6567165"/>
            <a:ext cx="41391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en-US" altLang="ko-KR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</a:t>
            </a:r>
            <a:r>
              <a:rPr lang="ko-KR" altLang="en-US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세종특별자치시 사회조사 결과 요약본</a:t>
            </a:r>
          </a:p>
        </p:txBody>
      </p: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3BEA63A1-6EA8-4FF3-1E05-D11D0FB79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7675" y="6491287"/>
            <a:ext cx="2743200" cy="365125"/>
          </a:xfrm>
        </p:spPr>
        <p:txBody>
          <a:bodyPr/>
          <a:lstStyle/>
          <a:p>
            <a:fld id="{8C24D5BA-E4FC-4915-98C4-1CC20E53E2D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130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3B9CFC5B-D807-5464-D5ED-9C127D7B0E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4438138"/>
              </p:ext>
            </p:extLst>
          </p:nvPr>
        </p:nvGraphicFramePr>
        <p:xfrm>
          <a:off x="-499740" y="2490837"/>
          <a:ext cx="5044440" cy="3974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E03ED32-F04C-4A24-D8A2-8744F4DB678D}"/>
              </a:ext>
            </a:extLst>
          </p:cNvPr>
          <p:cNvCxnSpPr>
            <a:cxnSpLocks/>
          </p:cNvCxnSpPr>
          <p:nvPr/>
        </p:nvCxnSpPr>
        <p:spPr>
          <a:xfrm flipV="1">
            <a:off x="2083158" y="3134615"/>
            <a:ext cx="2554680" cy="110359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04CDA45-1029-54BF-D8FF-35D171CD1F10}"/>
              </a:ext>
            </a:extLst>
          </p:cNvPr>
          <p:cNvCxnSpPr>
            <a:cxnSpLocks/>
          </p:cNvCxnSpPr>
          <p:nvPr/>
        </p:nvCxnSpPr>
        <p:spPr>
          <a:xfrm flipV="1">
            <a:off x="3153103" y="4552022"/>
            <a:ext cx="1912883" cy="8327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2212E1A7-1813-165A-8E3E-AA38E4D247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4820575"/>
              </p:ext>
            </p:extLst>
          </p:nvPr>
        </p:nvGraphicFramePr>
        <p:xfrm>
          <a:off x="2599761" y="1827567"/>
          <a:ext cx="6008413" cy="3395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24AD652B-103D-08F3-89AF-CFD7F7C298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082884"/>
              </p:ext>
            </p:extLst>
          </p:nvPr>
        </p:nvGraphicFramePr>
        <p:xfrm>
          <a:off x="6850861" y="1855351"/>
          <a:ext cx="4795850" cy="4340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939E508-F050-917E-562D-0E47C4E3D7AD}"/>
              </a:ext>
            </a:extLst>
          </p:cNvPr>
          <p:cNvSpPr txBox="1"/>
          <p:nvPr/>
        </p:nvSpPr>
        <p:spPr>
          <a:xfrm>
            <a:off x="7662175" y="6567165"/>
            <a:ext cx="41391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en-US" altLang="ko-KR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</a:t>
            </a:r>
            <a:r>
              <a:rPr lang="ko-KR" altLang="en-US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세종특별자치시 사회조사 결과 요약본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FEB8959D-F132-05D6-824E-D166D9C101B2}"/>
              </a:ext>
            </a:extLst>
          </p:cNvPr>
          <p:cNvSpPr txBox="1">
            <a:spLocks/>
          </p:cNvSpPr>
          <p:nvPr/>
        </p:nvSpPr>
        <p:spPr>
          <a:xfrm>
            <a:off x="728394" y="1136052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문제점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배차간격이 김</a:t>
            </a:r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EDC818D4-4296-85CF-3FDC-D77907442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7675" y="6491287"/>
            <a:ext cx="2743200" cy="365125"/>
          </a:xfrm>
        </p:spPr>
        <p:txBody>
          <a:bodyPr/>
          <a:lstStyle/>
          <a:p>
            <a:fld id="{8C24D5BA-E4FC-4915-98C4-1CC20E53E2D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207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A964EF64-A6E7-1485-B705-ACCD9C8561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8578976"/>
              </p:ext>
            </p:extLst>
          </p:nvPr>
        </p:nvGraphicFramePr>
        <p:xfrm>
          <a:off x="2660721" y="1855351"/>
          <a:ext cx="6008413" cy="3395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0253D33D-0A4B-1914-74E2-14B3CE13F3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8466672"/>
              </p:ext>
            </p:extLst>
          </p:nvPr>
        </p:nvGraphicFramePr>
        <p:xfrm>
          <a:off x="112964" y="2457299"/>
          <a:ext cx="3940951" cy="40281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ECD8D3B-A376-5ADD-5D0C-56EFD8735995}"/>
              </a:ext>
            </a:extLst>
          </p:cNvPr>
          <p:cNvCxnSpPr>
            <a:cxnSpLocks/>
          </p:cNvCxnSpPr>
          <p:nvPr/>
        </p:nvCxnSpPr>
        <p:spPr>
          <a:xfrm flipV="1">
            <a:off x="2117634" y="2794225"/>
            <a:ext cx="3043646" cy="390209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474DB56-7A08-706D-8C81-0780FEA055A2}"/>
              </a:ext>
            </a:extLst>
          </p:cNvPr>
          <p:cNvCxnSpPr>
            <a:cxnSpLocks/>
          </p:cNvCxnSpPr>
          <p:nvPr/>
        </p:nvCxnSpPr>
        <p:spPr>
          <a:xfrm flipV="1">
            <a:off x="3407375" y="4013200"/>
            <a:ext cx="1276385" cy="204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9D12BFC9-E34C-6C75-DB34-51A57762F1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3940609"/>
              </p:ext>
            </p:extLst>
          </p:nvPr>
        </p:nvGraphicFramePr>
        <p:xfrm>
          <a:off x="6950470" y="1835540"/>
          <a:ext cx="4795850" cy="4340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BE08120-2D3B-F78C-F97E-28D5BD67DD0A}"/>
              </a:ext>
            </a:extLst>
          </p:cNvPr>
          <p:cNvSpPr txBox="1"/>
          <p:nvPr/>
        </p:nvSpPr>
        <p:spPr>
          <a:xfrm>
            <a:off x="7662175" y="6567165"/>
            <a:ext cx="41391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en-US" altLang="ko-KR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</a:t>
            </a:r>
            <a:r>
              <a:rPr lang="ko-KR" altLang="en-US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세종특별자치시 사회조사 결과 요약본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F6D85E07-00A8-7B73-6CF5-782985E68EA9}"/>
              </a:ext>
            </a:extLst>
          </p:cNvPr>
          <p:cNvSpPr txBox="1">
            <a:spLocks/>
          </p:cNvSpPr>
          <p:nvPr/>
        </p:nvSpPr>
        <p:spPr>
          <a:xfrm>
            <a:off x="728394" y="1136052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문제점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–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</a:t>
            </a:r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필요한 시간대 </a:t>
            </a:r>
            <a:r>
              <a:rPr lang="ko-KR" altLang="en-US" sz="18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미운영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D3708839-144A-FF64-FF20-D48E50632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7675" y="6491287"/>
            <a:ext cx="2743200" cy="365125"/>
          </a:xfrm>
        </p:spPr>
        <p:txBody>
          <a:bodyPr/>
          <a:lstStyle/>
          <a:p>
            <a:fld id="{8C24D5BA-E4FC-4915-98C4-1CC20E53E2D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942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3939</TotalTime>
  <Words>2860</Words>
  <Application>Microsoft Office PowerPoint</Application>
  <PresentationFormat>와이드스크린</PresentationFormat>
  <Paragraphs>1037</Paragraphs>
  <Slides>28</Slides>
  <Notes>3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1" baseType="lpstr">
      <vt:lpstr>KoPubWorld돋움체 Bold</vt:lpstr>
      <vt:lpstr>KoPubWorld돋움체 Light</vt:lpstr>
      <vt:lpstr>KoPubWorld돋움체 Medium</vt:lpstr>
      <vt:lpstr>Noto Sans KR Medium</vt:lpstr>
      <vt:lpstr>Söhne</vt:lpstr>
      <vt:lpstr>닉스곤체 M 2.0</vt:lpstr>
      <vt:lpstr>맑은 고딕</vt:lpstr>
      <vt:lpstr>이사만루체 Medium</vt:lpstr>
      <vt:lpstr>Arial</vt:lpstr>
      <vt:lpstr>Cambria Math</vt:lpstr>
      <vt:lpstr>Wingdings</vt:lpstr>
      <vt:lpstr>Office 테마</vt:lpstr>
      <vt:lpstr>Worksheet</vt:lpstr>
      <vt:lpstr>세종특별자치시 출퇴근 버스 노선 제안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세종시 다람쥐버스</dc:title>
  <dc:creator>강희진</dc:creator>
  <cp:lastModifiedBy>rryunn@outlook.kr</cp:lastModifiedBy>
  <cp:revision>305</cp:revision>
  <dcterms:created xsi:type="dcterms:W3CDTF">2023-09-25T03:50:00Z</dcterms:created>
  <dcterms:modified xsi:type="dcterms:W3CDTF">2023-09-29T12:25:58Z</dcterms:modified>
</cp:coreProperties>
</file>